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0693400" cy="7556500"/>
  <p:notesSz cx="6858000" cy="9144000"/>
  <p:embeddedFontLst>
    <p:embeddedFont>
      <p:font typeface="Futura" panose="020B0604020202020204" charset="0"/>
      <p:regular r:id="rId3"/>
    </p:embeddedFont>
    <p:embeddedFont>
      <p:font typeface="Futura Bold" panose="020B0604020202020204" charset="0"/>
      <p:regular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92" d="100"/>
          <a:sy n="92" d="100"/>
        </p:scale>
        <p:origin x="92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1669256"/>
              </p:ext>
            </p:extLst>
          </p:nvPr>
        </p:nvGraphicFramePr>
        <p:xfrm>
          <a:off x="927100" y="1568450"/>
          <a:ext cx="8686799" cy="3886199"/>
        </p:xfrm>
        <a:graphic>
          <a:graphicData uri="http://schemas.openxmlformats.org/drawingml/2006/table">
            <a:tbl>
              <a:tblPr/>
              <a:tblGrid>
                <a:gridCol w="5659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90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118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7828">
                <a:tc>
                  <a:txBody>
                    <a:bodyPr/>
                    <a:lstStyle/>
                    <a:p>
                      <a:pPr algn="ctr">
                        <a:lnSpc>
                          <a:spcPts val="1903"/>
                        </a:lnSpc>
                        <a:defRPr/>
                      </a:pPr>
                      <a:r>
                        <a:rPr lang="en-US" sz="1359" b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1</a:t>
                      </a:r>
                      <a:endParaRPr lang="en-US" sz="1100"/>
                    </a:p>
                  </a:txBody>
                  <a:tcPr marL="101346" marR="101346" marT="101346" marB="101346" anchor="ctr">
                    <a:lnL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FC9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55"/>
                        </a:lnSpc>
                        <a:defRPr/>
                      </a:pPr>
                      <a:r>
                        <a:rPr lang="en-US" sz="1182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SUNʼIY</a:t>
                      </a:r>
                      <a:r>
                        <a:rPr lang="en-US" sz="1182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INTELLEKTSIZ BAHOLASH </a:t>
                      </a:r>
                      <a:endParaRPr lang="en-US" sz="1100" dirty="0"/>
                    </a:p>
                  </a:txBody>
                  <a:tcPr marL="101346" marR="101346" marT="101346" marB="101346" anchor="ctr">
                    <a:lnL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DE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27"/>
                        </a:lnSpc>
                        <a:defRPr/>
                      </a:pP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Baholash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topshirigʻi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boshqariladigan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muhitda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talabalar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tomonidan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faqatgina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oʻz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bilim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,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tushuncha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va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koʻnikmalariga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tayangan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holda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,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sunʼiy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intellekt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ishtirokisiz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bajariladi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.</a:t>
                      </a:r>
                      <a:endParaRPr lang="en-US" sz="1100" dirty="0"/>
                    </a:p>
                    <a:p>
                      <a:pPr algn="ctr">
                        <a:lnSpc>
                          <a:spcPts val="827"/>
                        </a:lnSpc>
                      </a:pPr>
                      <a:endParaRPr lang="en-US" sz="591" b="1" dirty="0">
                        <a:solidFill>
                          <a:srgbClr val="000000"/>
                        </a:solidFill>
                        <a:latin typeface="Futura Bold"/>
                        <a:ea typeface="Futura Bold"/>
                        <a:cs typeface="Futura Bold"/>
                        <a:sym typeface="Futura Bold"/>
                      </a:endParaRPr>
                    </a:p>
                    <a:p>
                      <a:pPr algn="ctr">
                        <a:lnSpc>
                          <a:spcPts val="827"/>
                        </a:lnSpc>
                      </a:pP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Baholash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topshirigʻini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bajarishning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hech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bir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bosqichida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SIdan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foydalanmasligingiz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lozim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.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Siz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oʻzingizning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asosiy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bilim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va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koʻnikmalaringizni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namoyish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etishingiz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kerak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.</a:t>
                      </a:r>
                    </a:p>
                  </a:txBody>
                  <a:tcPr marL="101346" marR="101346" marT="101346" marB="101346" anchor="ctr">
                    <a:lnL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D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8325">
                <a:tc>
                  <a:txBody>
                    <a:bodyPr/>
                    <a:lstStyle/>
                    <a:p>
                      <a:pPr algn="ctr">
                        <a:lnSpc>
                          <a:spcPts val="1903"/>
                        </a:lnSpc>
                        <a:defRPr/>
                      </a:pPr>
                      <a:r>
                        <a:rPr lang="en-US" sz="1359" b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2</a:t>
                      </a:r>
                      <a:endParaRPr lang="en-US" sz="1100"/>
                    </a:p>
                  </a:txBody>
                  <a:tcPr marL="101346" marR="101346" marT="101346" marB="101346" anchor="ctr">
                    <a:lnL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F9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1182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SUNʼIY</a:t>
                      </a:r>
                      <a:r>
                        <a:rPr lang="en-US" sz="1182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INTELLEKTDAN REJALASHTIRISHDA FOYDALANISH</a:t>
                      </a:r>
                      <a:endParaRPr lang="en-US" sz="1100" dirty="0"/>
                    </a:p>
                  </a:txBody>
                  <a:tcPr marL="101346" marR="101346" marT="101346" marB="101346" anchor="ctr">
                    <a:lnL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FF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27"/>
                        </a:lnSpc>
                        <a:defRPr/>
                      </a:pP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SIdan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aqliy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hujum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,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asosiy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gʻoyalarni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rejalashtirish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hamda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mavzu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boʻyicha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dastlabki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maʼlumotlarni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oʻrganishda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foydalanish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mumkin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.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SIdan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foydalanishning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mazkur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darajasi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SIdan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rejalashtirish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,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maʼlumotlarni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sintez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qilish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va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gʻoyalarni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shakllantirishni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nazarda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tutadi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.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Baholash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topshiriqlari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shakllantirilgan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gʻoyalar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hamda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oʻrganilgan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maʼlumotlarni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mustaqil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ravishda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yanada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takomillashtira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olish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koʻnikmalarini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baholashga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urgʻu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berishi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lozim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.</a:t>
                      </a:r>
                    </a:p>
                    <a:p>
                      <a:pPr algn="ctr">
                        <a:lnSpc>
                          <a:spcPts val="827"/>
                        </a:lnSpc>
                        <a:defRPr/>
                      </a:pPr>
                      <a:endParaRPr lang="en-US" sz="591" dirty="0">
                        <a:solidFill>
                          <a:srgbClr val="000000"/>
                        </a:solidFill>
                        <a:latin typeface="Futura"/>
                        <a:sym typeface="Futura"/>
                      </a:endParaRPr>
                    </a:p>
                    <a:p>
                      <a:pPr algn="ctr">
                        <a:lnSpc>
                          <a:spcPts val="827"/>
                        </a:lnSpc>
                      </a:pP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SIdan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rejalashtirish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,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gʻoyalarni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shakllantirish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va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mavzuni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tadqiq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qilishda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foydalanishingiz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mumkin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.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Siz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tomondan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bajarilgan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va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topshirilgan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yakuniy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ish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ushbu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gʻoyalarni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qanchalik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takomillashtira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olganingizni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namoyish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qilishi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lozim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. </a:t>
                      </a:r>
                    </a:p>
                  </a:txBody>
                  <a:tcPr marL="101346" marR="101346" marT="101346" marB="101346" anchor="ctr">
                    <a:lnL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FF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1880">
                <a:tc>
                  <a:txBody>
                    <a:bodyPr/>
                    <a:lstStyle/>
                    <a:p>
                      <a:pPr algn="ctr">
                        <a:lnSpc>
                          <a:spcPts val="1903"/>
                        </a:lnSpc>
                        <a:defRPr/>
                      </a:pPr>
                      <a:r>
                        <a:rPr lang="en-US" sz="1359" b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3</a:t>
                      </a:r>
                      <a:endParaRPr lang="en-US" sz="1100"/>
                    </a:p>
                  </a:txBody>
                  <a:tcPr marL="101346" marR="101346" marT="101346" marB="101346" anchor="ctr">
                    <a:lnL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A8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55"/>
                        </a:lnSpc>
                        <a:defRPr/>
                      </a:pPr>
                      <a:r>
                        <a:rPr lang="en-US" sz="1182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SUNʼIY</a:t>
                      </a:r>
                      <a:r>
                        <a:rPr lang="en-US" sz="1182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INTELLEKT  BILAN HAMKORLIK </a:t>
                      </a:r>
                      <a:endParaRPr lang="en-US" sz="1100" dirty="0"/>
                    </a:p>
                  </a:txBody>
                  <a:tcPr marL="101346" marR="101346" marT="101346" marB="101346" anchor="ctr">
                    <a:lnL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C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27"/>
                        </a:lnSpc>
                        <a:defRPr/>
                      </a:pP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SIdan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topshiriqni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bajarish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,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jumladan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,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gʻoyalarni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shakllantirish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,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ishning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qoralamasini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tayyorlash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, u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boʻyicha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qayta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aloqa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olish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va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yanada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takomillashtirishda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foydalanish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mumkin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.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Talabalardan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SI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taqdim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etgan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natijalarni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tanqidiy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baholash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hamda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ularga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tegishli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oʻzgartirish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kiritish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va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bu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orqali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muammo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yoki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mavzu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xususida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oʻz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tushunchalarini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namoyish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qilish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talab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etilishi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lozim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.</a:t>
                      </a:r>
                    </a:p>
                    <a:p>
                      <a:pPr algn="ctr">
                        <a:lnSpc>
                          <a:spcPts val="827"/>
                        </a:lnSpc>
                        <a:defRPr/>
                      </a:pPr>
                      <a:endParaRPr lang="en-US" sz="1100" dirty="0"/>
                    </a:p>
                    <a:p>
                      <a:pPr algn="ctr">
                        <a:lnSpc>
                          <a:spcPts val="827"/>
                        </a:lnSpc>
                      </a:pP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SIdan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maʼlum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bir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topshiriqlar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,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masalan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,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matn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qoralamasini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yaratish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,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oʻz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ishingizni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sayqallash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va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unga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baho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berishda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foydalanishingiz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mumkin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. SI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tomonidan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yaratilgan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har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qanday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kontentga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tanqidiy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baho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berishingiz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va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oʻzgartirish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kiritishingiz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lozim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.</a:t>
                      </a:r>
                    </a:p>
                  </a:txBody>
                  <a:tcPr marL="101346" marR="101346" marT="101346" marB="101346" anchor="ctr">
                    <a:lnL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C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0338">
                <a:tc>
                  <a:txBody>
                    <a:bodyPr/>
                    <a:lstStyle/>
                    <a:p>
                      <a:pPr algn="ctr">
                        <a:lnSpc>
                          <a:spcPts val="1903"/>
                        </a:lnSpc>
                        <a:defRPr/>
                      </a:pPr>
                      <a:r>
                        <a:rPr lang="en-US" sz="1359" b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4</a:t>
                      </a:r>
                      <a:endParaRPr lang="en-US" sz="1100"/>
                    </a:p>
                  </a:txBody>
                  <a:tcPr marL="101346" marR="101346" marT="101346" marB="101346" anchor="ctr">
                    <a:lnL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F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55"/>
                        </a:lnSpc>
                        <a:defRPr/>
                      </a:pPr>
                      <a:r>
                        <a:rPr lang="en-US" sz="1182" b="1" dirty="0" err="1">
                          <a:solidFill>
                            <a:srgbClr val="000000"/>
                          </a:solidFill>
                          <a:latin typeface="Futura Bold" panose="020B0604020202020204" charset="0"/>
                          <a:sym typeface="Futura Bold"/>
                        </a:rPr>
                        <a:t>SUNʼIY</a:t>
                      </a:r>
                      <a:r>
                        <a:rPr lang="en-US" sz="1182" b="1" dirty="0">
                          <a:solidFill>
                            <a:srgbClr val="000000"/>
                          </a:solidFill>
                          <a:latin typeface="Futura Bold" panose="020B0604020202020204" charset="0"/>
                          <a:sym typeface="Futura Bold"/>
                        </a:rPr>
                        <a:t> INTELLEKTDAN </a:t>
                      </a:r>
                      <a:r>
                        <a:rPr lang="en-US" sz="1182" b="1" dirty="0" err="1">
                          <a:solidFill>
                            <a:srgbClr val="000000"/>
                          </a:solidFill>
                          <a:latin typeface="Futura Bold" panose="020B0604020202020204" charset="0"/>
                          <a:sym typeface="Futura Bold"/>
                        </a:rPr>
                        <a:t>TOʻLIQ</a:t>
                      </a:r>
                      <a:r>
                        <a:rPr lang="en-US" sz="1182" b="1" dirty="0">
                          <a:solidFill>
                            <a:srgbClr val="000000"/>
                          </a:solidFill>
                          <a:latin typeface="Futura Bold" panose="020B0604020202020204" charset="0"/>
                          <a:sym typeface="Futura Bold"/>
                        </a:rPr>
                        <a:t> FOYDALANISH</a:t>
                      </a:r>
                      <a:endParaRPr lang="en-US" sz="1100" dirty="0">
                        <a:latin typeface="Futura Bold" panose="020B0604020202020204" charset="0"/>
                      </a:endParaRPr>
                    </a:p>
                  </a:txBody>
                  <a:tcPr marL="101346" marR="101346" marT="101346" marB="101346" anchor="ctr">
                    <a:lnL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C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27"/>
                        </a:lnSpc>
                        <a:defRPr/>
                      </a:pP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SIdan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topshiriqning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barcha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tarkibiy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qismlarini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bajarishda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foydalanish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mumkin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. Bunda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talabalar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baholash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topshirigʻidan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kutilgan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natijaga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erishishda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SIga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koʻrsatma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beradilar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. Bu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darajadagi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baholash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topshiriqlari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qoʻyilgan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maqsadlarga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erishish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va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muammolarga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yechim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topishda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SIdan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foydalanishni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talab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etishi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mumkin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.</a:t>
                      </a:r>
                    </a:p>
                    <a:p>
                      <a:pPr algn="ctr">
                        <a:lnSpc>
                          <a:spcPts val="827"/>
                        </a:lnSpc>
                        <a:defRPr/>
                      </a:pPr>
                      <a:endParaRPr lang="en-US" sz="591" b="1" dirty="0">
                        <a:solidFill>
                          <a:srgbClr val="000000"/>
                        </a:solidFill>
                        <a:latin typeface="Futura"/>
                        <a:ea typeface="Futura Bold"/>
                        <a:cs typeface="Futura Bold"/>
                        <a:sym typeface="Futura"/>
                      </a:endParaRPr>
                    </a:p>
                    <a:p>
                      <a:pPr algn="ctr">
                        <a:lnSpc>
                          <a:spcPts val="827"/>
                        </a:lnSpc>
                        <a:defRPr/>
                      </a:pP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Siz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topshiriqni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bajarishda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oʻz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xohishingizga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koʻra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SIdan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keng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koʻlamda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yoki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baholash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topshirigʻida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koʻrsatib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oʻtilgan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darajada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foydalanishingiz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mumkin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.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Oʻz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maqsadlaringizga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erishish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sari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SIdan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foydalanishga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va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shu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asnoda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oʻz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tanqidiy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fikrlashingizni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namoyish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etishga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eʼtibor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qarating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.</a:t>
                      </a:r>
                    </a:p>
                  </a:txBody>
                  <a:tcPr marL="101346" marR="101346" marT="101346" marB="101346" anchor="ctr">
                    <a:lnL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7828">
                <a:tc>
                  <a:txBody>
                    <a:bodyPr/>
                    <a:lstStyle/>
                    <a:p>
                      <a:pPr algn="ctr">
                        <a:lnSpc>
                          <a:spcPts val="1903"/>
                        </a:lnSpc>
                        <a:defRPr/>
                      </a:pPr>
                      <a:r>
                        <a:rPr lang="en-US" sz="1359" b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5</a:t>
                      </a:r>
                      <a:endParaRPr lang="en-US" sz="1100"/>
                    </a:p>
                  </a:txBody>
                  <a:tcPr marL="101346" marR="101346" marT="101346" marB="101346" anchor="ctr">
                    <a:lnL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9B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55"/>
                        </a:lnSpc>
                        <a:defRPr/>
                      </a:pPr>
                      <a:r>
                        <a:rPr lang="en-US" sz="1182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SUN’IY INTELLEKT YORDAMIDA TADQIQ QILISH</a:t>
                      </a:r>
                      <a:endParaRPr lang="en-US" sz="1100" dirty="0"/>
                    </a:p>
                  </a:txBody>
                  <a:tcPr marL="101346" marR="101346" marT="101346" marB="101346" anchor="ctr">
                    <a:lnL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27"/>
                        </a:lnSpc>
                        <a:defRPr/>
                      </a:pP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SIdan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muammolarga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yechim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topishda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,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yangi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qarashlarni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shakllantirishda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yoki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muammolarni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yechishga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boʻlgan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innovatsion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yondashuvlarni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yaratishda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kreativ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foydalaniladi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.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Talabalar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va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oʻqituvchilar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hamkorlikda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SIning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soha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boʻyicha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noyob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usullarda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qoʻllanilishini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tadqiq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qilishga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qaratilgan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baholash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topshiriqlarini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r>
                        <a:rPr lang="en-US" sz="591" dirty="0" err="1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yaratadilar</a:t>
                      </a:r>
                      <a:r>
                        <a:rPr lang="en-US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.</a:t>
                      </a:r>
                      <a:r>
                        <a:rPr lang="uz-Cyrl-UZ" sz="591" dirty="0">
                          <a:solidFill>
                            <a:srgbClr val="000000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 </a:t>
                      </a:r>
                      <a:endParaRPr lang="en-US" sz="1100" dirty="0"/>
                    </a:p>
                    <a:p>
                      <a:pPr algn="ctr">
                        <a:lnSpc>
                          <a:spcPts val="827"/>
                        </a:lnSpc>
                      </a:pPr>
                      <a:endParaRPr lang="en-US" sz="1100" dirty="0"/>
                    </a:p>
                    <a:p>
                      <a:pPr algn="ctr">
                        <a:lnSpc>
                          <a:spcPts val="827"/>
                        </a:lnSpc>
                      </a:pP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Muammoga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yechim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topishda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SIdan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kreativ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tarzda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foydalanishingiz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va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oʻqituvchingiz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bilan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hamkorlikda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yangicha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yondashuvlarni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yaratishingiz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 </a:t>
                      </a:r>
                      <a:r>
                        <a:rPr lang="en-US" sz="591" b="1" dirty="0" err="1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lozim</a:t>
                      </a:r>
                      <a:r>
                        <a:rPr lang="en-US" sz="591" b="1" dirty="0">
                          <a:solidFill>
                            <a:srgbClr val="000000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. </a:t>
                      </a:r>
                    </a:p>
                  </a:txBody>
                  <a:tcPr marL="101346" marR="101346" marT="101346" marB="101346" anchor="ctr">
                    <a:lnL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32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Freeform 3"/>
          <p:cNvSpPr/>
          <p:nvPr/>
        </p:nvSpPr>
        <p:spPr>
          <a:xfrm>
            <a:off x="927100" y="5980793"/>
            <a:ext cx="1372257" cy="463550"/>
          </a:xfrm>
          <a:custGeom>
            <a:avLst/>
            <a:gdLst/>
            <a:ahLst/>
            <a:cxnLst/>
            <a:rect l="l" t="t" r="r" b="b"/>
            <a:pathLst>
              <a:path w="1695757" h="593515">
                <a:moveTo>
                  <a:pt x="0" y="0"/>
                </a:moveTo>
                <a:lnTo>
                  <a:pt x="1695757" y="0"/>
                </a:lnTo>
                <a:lnTo>
                  <a:pt x="1695757" y="593515"/>
                </a:lnTo>
                <a:lnTo>
                  <a:pt x="0" y="5935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5" name="TextBox 5"/>
          <p:cNvSpPr txBox="1"/>
          <p:nvPr/>
        </p:nvSpPr>
        <p:spPr>
          <a:xfrm>
            <a:off x="2374900" y="5911850"/>
            <a:ext cx="7391400" cy="6732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Perkins, Furze, Ro </a:t>
            </a:r>
            <a:r>
              <a:rPr lang="en-US" sz="2000" dirty="0" err="1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va</a:t>
            </a:r>
            <a:r>
              <a:rPr lang="en-US" sz="2000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Makvo</a:t>
            </a:r>
            <a:r>
              <a:rPr lang="en-US" sz="2000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 (2024). </a:t>
            </a:r>
            <a:r>
              <a:rPr lang="en-US" sz="2000" dirty="0" err="1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Baholashda</a:t>
            </a:r>
            <a:r>
              <a:rPr lang="en-US" sz="2000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sunʼiy</a:t>
            </a:r>
            <a:r>
              <a:rPr lang="en-US" sz="2000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intellektdan</a:t>
            </a:r>
            <a:r>
              <a:rPr lang="en-US" sz="2000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foydalanish</a:t>
            </a:r>
            <a:r>
              <a:rPr lang="en-US" sz="2000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shkalasi</a:t>
            </a:r>
            <a:r>
              <a:rPr lang="en-US" sz="2000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04948" y="188528"/>
            <a:ext cx="10082104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4000" dirty="0" err="1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Baholashda</a:t>
            </a:r>
            <a:r>
              <a:rPr lang="en-US" sz="4000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sunʼiy</a:t>
            </a:r>
            <a:r>
              <a:rPr lang="en-US" sz="4000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intellektdan</a:t>
            </a:r>
            <a:r>
              <a:rPr lang="en-US" sz="4000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foydalanish</a:t>
            </a:r>
            <a:r>
              <a:rPr lang="en-US" sz="4000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shkalasi</a:t>
            </a:r>
            <a:r>
              <a:rPr lang="en-US" sz="4000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373</Words>
  <Application>Microsoft Office PowerPoint</Application>
  <PresentationFormat>Произвольный</PresentationFormat>
  <Paragraphs>27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Calibri</vt:lpstr>
      <vt:lpstr>Arial</vt:lpstr>
      <vt:lpstr>Futura</vt:lpstr>
      <vt:lpstr>Futura Bold</vt:lpstr>
      <vt:lpstr>Office Theme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Assessment Scale 2024 Design Assets</dc:title>
  <dc:creator>Hikmatullo Urazbaev</dc:creator>
  <cp:lastModifiedBy>Khikmatullo Urazbaev</cp:lastModifiedBy>
  <cp:revision>3</cp:revision>
  <dcterms:created xsi:type="dcterms:W3CDTF">2006-08-16T00:00:00Z</dcterms:created>
  <dcterms:modified xsi:type="dcterms:W3CDTF">2025-11-24T14:22:09Z</dcterms:modified>
  <dc:identifier>DAG5nKtHoxU</dc:identifier>
</cp:coreProperties>
</file>