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0693400" cy="7556500"/>
  <p:notesSz cx="6858000" cy="9144000"/>
  <p:embeddedFontLst>
    <p:embeddedFont>
      <p:font typeface="Futura Bold" charset="1" panose="020B0702020204020203"/>
      <p:regular r:id="rId18"/>
    </p:embeddedFont>
    <p:embeddedFont>
      <p:font typeface="Futura" charset="1" panose="020B0502020204020303"/>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https://www.canva.com/design/DAGPFGuVGgs/cTH5JTsblc98U0Vc6Bb5Dw/edit?utm_content=DAGPFGuVGgs&amp;utm_campaign=designshare&amp;utm_medium=link2&amp;utm_source=sharebutton" TargetMode="External" Type="http://schemas.openxmlformats.org/officeDocument/2006/relationships/hyperlink"/><Relationship Id="rId15" Target="../media/image2.png" Type="http://schemas.openxmlformats.org/officeDocument/2006/relationships/image"/><Relationship Id="rId16" Target="../media/image3.png" Type="http://schemas.openxmlformats.org/officeDocument/2006/relationships/image"/><Relationship Id="rId17" Target="../media/image4.sv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https://www.canva.com/design/DAGPFGuVGgs/cTH5JTsblc98U0Vc6Bb5Dw/edit?utm_content=DAGPFGuVGgs&amp;utm_campaign=designshare&amp;utm_medium=link2&amp;utm_source=sharebutton" TargetMode="External" Type="http://schemas.openxmlformats.org/officeDocument/2006/relationships/hyperlink"/><Relationship Id="rId5" Target="../media/image9.png" Type="http://schemas.openxmlformats.org/officeDocument/2006/relationships/image"/><Relationship Id="rId6" Target="../media/image10.svg" Type="http://schemas.openxmlformats.org/officeDocument/2006/relationships/image"/><Relationship Id="rId7" Target="../media/image3.png" Type="http://schemas.openxmlformats.org/officeDocument/2006/relationships/image"/><Relationship Id="rId8"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305173" y="1884679"/>
          <a:ext cx="6848133" cy="5146424"/>
        </p:xfrm>
        <a:graphic>
          <a:graphicData uri="http://schemas.openxmlformats.org/drawingml/2006/table">
            <a:tbl>
              <a:tblPr/>
              <a:tblGrid>
                <a:gridCol w="339187"/>
                <a:gridCol w="1545566"/>
                <a:gridCol w="4963379"/>
              </a:tblGrid>
              <a:tr h="858189">
                <a:tc>
                  <a:txBody>
                    <a:bodyPr anchor="t" rtlCol="false"/>
                    <a:lstStyle/>
                    <a:p>
                      <a:pPr algn="ctr">
                        <a:lnSpc>
                          <a:spcPts val="2043"/>
                        </a:lnSpc>
                        <a:defRPr/>
                      </a:pPr>
                      <a:r>
                        <a:rPr lang="en-US" sz="1459" b="true">
                          <a:solidFill>
                            <a:srgbClr val="000000"/>
                          </a:solidFill>
                          <a:latin typeface="Futura Bold"/>
                          <a:ea typeface="Futura Bold"/>
                          <a:cs typeface="Futura Bold"/>
                          <a:sym typeface="Futura Bold"/>
                        </a:rPr>
                        <a:t>1</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3FC9EE"/>
                    </a:solidFill>
                  </a:tcPr>
                </a:tc>
                <a:tc>
                  <a:txBody>
                    <a:bodyPr anchor="t" rtlCol="false"/>
                    <a:lstStyle/>
                    <a:p>
                      <a:pPr algn="ctr">
                        <a:lnSpc>
                          <a:spcPts val="1935"/>
                        </a:lnSpc>
                        <a:defRPr/>
                      </a:pPr>
                      <a:r>
                        <a:rPr lang="en-US" sz="1382" b="true">
                          <a:solidFill>
                            <a:srgbClr val="000000"/>
                          </a:solidFill>
                          <a:latin typeface="Futura Bold"/>
                          <a:ea typeface="Futura Bold"/>
                          <a:cs typeface="Futura Bold"/>
                          <a:sym typeface="Futura Bold"/>
                        </a:rPr>
                        <a:t>NO AI </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64DEFF"/>
                    </a:solidFill>
                  </a:tcPr>
                </a:tc>
                <a:tc>
                  <a:txBody>
                    <a:bodyPr anchor="t" rtlCol="false"/>
                    <a:lstStyle/>
                    <a:p>
                      <a:pPr algn="ctr">
                        <a:lnSpc>
                          <a:spcPts val="1679"/>
                        </a:lnSpc>
                        <a:defRPr/>
                      </a:pPr>
                      <a:r>
                        <a:rPr lang="en-US" sz="1200">
                          <a:solidFill>
                            <a:srgbClr val="000000"/>
                          </a:solidFill>
                          <a:latin typeface="Futura"/>
                          <a:ea typeface="Futura"/>
                          <a:cs typeface="Futura"/>
                          <a:sym typeface="Futura"/>
                        </a:rPr>
                        <a:t>This task is completed in a controlled environment designed to exclude AI. Knowledge, understanding, and skills are demonstrated and assessed independently.</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64DEFF"/>
                    </a:solidFill>
                  </a:tcPr>
                </a:tc>
              </a:tr>
              <a:tr h="1097020">
                <a:tc>
                  <a:txBody>
                    <a:bodyPr anchor="t" rtlCol="false"/>
                    <a:lstStyle/>
                    <a:p>
                      <a:pPr algn="ctr">
                        <a:lnSpc>
                          <a:spcPts val="2043"/>
                        </a:lnSpc>
                        <a:defRPr/>
                      </a:pPr>
                      <a:r>
                        <a:rPr lang="en-US" sz="1459" b="true">
                          <a:solidFill>
                            <a:srgbClr val="000000"/>
                          </a:solidFill>
                          <a:latin typeface="Futura Bold"/>
                          <a:ea typeface="Futura Bold"/>
                          <a:cs typeface="Futura Bold"/>
                          <a:sym typeface="Futura Bold"/>
                        </a:rPr>
                        <a:t>2</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A6F9BD"/>
                    </a:solidFill>
                  </a:tcPr>
                </a:tc>
                <a:tc>
                  <a:txBody>
                    <a:bodyPr anchor="t" rtlCol="false"/>
                    <a:lstStyle/>
                    <a:p>
                      <a:pPr algn="ctr">
                        <a:lnSpc>
                          <a:spcPts val="1935"/>
                        </a:lnSpc>
                        <a:defRPr/>
                      </a:pPr>
                      <a:r>
                        <a:rPr lang="en-US" sz="1382" b="true">
                          <a:solidFill>
                            <a:srgbClr val="000000"/>
                          </a:solidFill>
                          <a:latin typeface="Futura Bold"/>
                          <a:ea typeface="Futura Bold"/>
                          <a:cs typeface="Futura Bold"/>
                          <a:sym typeface="Futura Bold"/>
                        </a:rPr>
                        <a:t>AI PLANNING </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C1FFD2"/>
                    </a:solidFill>
                  </a:tcPr>
                </a:tc>
                <a:tc>
                  <a:txBody>
                    <a:bodyPr anchor="t" rtlCol="false"/>
                    <a:lstStyle/>
                    <a:p>
                      <a:pPr algn="ctr">
                        <a:lnSpc>
                          <a:spcPts val="1679"/>
                        </a:lnSpc>
                        <a:defRPr/>
                      </a:pPr>
                      <a:r>
                        <a:rPr lang="en-US" sz="1199">
                          <a:solidFill>
                            <a:srgbClr val="000000"/>
                          </a:solidFill>
                          <a:latin typeface="Futura"/>
                          <a:ea typeface="Futura"/>
                          <a:cs typeface="Futura"/>
                          <a:sym typeface="Futura"/>
                        </a:rPr>
                        <a:t>This task focuses on planning activities such as topic exploration, outlining, and initial research. AI may be used to support this process, and the quality of planning and idea development is assessed whether or not AI was used.</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C1FFD2"/>
                    </a:solidFill>
                  </a:tcPr>
                </a:tc>
              </a:tr>
              <a:tr h="1097020">
                <a:tc>
                  <a:txBody>
                    <a:bodyPr anchor="t" rtlCol="false"/>
                    <a:lstStyle/>
                    <a:p>
                      <a:pPr algn="ctr">
                        <a:lnSpc>
                          <a:spcPts val="2043"/>
                        </a:lnSpc>
                        <a:defRPr/>
                      </a:pPr>
                      <a:r>
                        <a:rPr lang="en-US" sz="1459" b="true">
                          <a:solidFill>
                            <a:srgbClr val="000000"/>
                          </a:solidFill>
                          <a:latin typeface="Futura Bold"/>
                          <a:ea typeface="Futura Bold"/>
                          <a:cs typeface="Futura Bold"/>
                          <a:sym typeface="Futura Bold"/>
                        </a:rPr>
                        <a:t>3</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92A8F2"/>
                    </a:solidFill>
                  </a:tcPr>
                </a:tc>
                <a:tc>
                  <a:txBody>
                    <a:bodyPr anchor="t" rtlCol="false"/>
                    <a:lstStyle/>
                    <a:p>
                      <a:pPr algn="ctr">
                        <a:lnSpc>
                          <a:spcPts val="1935"/>
                        </a:lnSpc>
                        <a:defRPr/>
                      </a:pPr>
                      <a:r>
                        <a:rPr lang="en-US" sz="1382" b="true">
                          <a:solidFill>
                            <a:srgbClr val="000000"/>
                          </a:solidFill>
                          <a:latin typeface="Futura Bold"/>
                          <a:ea typeface="Futura Bold"/>
                          <a:cs typeface="Futura Bold"/>
                          <a:sym typeface="Futura Bold"/>
                        </a:rPr>
                        <a:t>AI COLLABORATION</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C1CFFF"/>
                    </a:solidFill>
                  </a:tcPr>
                </a:tc>
                <a:tc>
                  <a:txBody>
                    <a:bodyPr anchor="t" rtlCol="false"/>
                    <a:lstStyle/>
                    <a:p>
                      <a:pPr algn="ctr">
                        <a:lnSpc>
                          <a:spcPts val="1679"/>
                        </a:lnSpc>
                        <a:defRPr/>
                      </a:pPr>
                      <a:r>
                        <a:rPr lang="en-US" sz="1199">
                          <a:solidFill>
                            <a:srgbClr val="000000"/>
                          </a:solidFill>
                          <a:latin typeface="Futura"/>
                          <a:ea typeface="Futura"/>
                          <a:cs typeface="Futura"/>
                          <a:sym typeface="Futura"/>
                        </a:rPr>
                        <a:t>AI may be used to help complete this task, including idea generation, drafting, feedback, and refinement. It is designed so that AI alone will not reach the required standard. Assessment covers both the work itself and how AI outputs are evaluated, modified, and integrated.</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C1CFFF"/>
                    </a:solidFill>
                  </a:tcPr>
                </a:tc>
              </a:tr>
              <a:tr h="1067968">
                <a:tc>
                  <a:txBody>
                    <a:bodyPr anchor="t" rtlCol="false"/>
                    <a:lstStyle/>
                    <a:p>
                      <a:pPr algn="ctr">
                        <a:lnSpc>
                          <a:spcPts val="2043"/>
                        </a:lnSpc>
                        <a:defRPr/>
                      </a:pPr>
                      <a:r>
                        <a:rPr lang="en-US" sz="1459" b="true">
                          <a:solidFill>
                            <a:srgbClr val="000000"/>
                          </a:solidFill>
                          <a:latin typeface="Futura Bold"/>
                          <a:ea typeface="Futura Bold"/>
                          <a:cs typeface="Futura Bold"/>
                          <a:sym typeface="Futura Bold"/>
                        </a:rPr>
                        <a:t>4</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F5DF93"/>
                    </a:solidFill>
                  </a:tcPr>
                </a:tc>
                <a:tc>
                  <a:txBody>
                    <a:bodyPr anchor="t" rtlCol="false"/>
                    <a:lstStyle/>
                    <a:p>
                      <a:pPr algn="ctr">
                        <a:lnSpc>
                          <a:spcPts val="1935"/>
                        </a:lnSpc>
                        <a:defRPr/>
                      </a:pPr>
                      <a:r>
                        <a:rPr lang="en-US" sz="1382" b="true">
                          <a:solidFill>
                            <a:srgbClr val="000000"/>
                          </a:solidFill>
                          <a:latin typeface="Futura Bold"/>
                          <a:ea typeface="Futura Bold"/>
                          <a:cs typeface="Futura Bold"/>
                          <a:sym typeface="Futura Bold"/>
                        </a:rPr>
                        <a:t>FULL AI </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FFF1C1"/>
                    </a:solidFill>
                  </a:tcPr>
                </a:tc>
                <a:tc>
                  <a:txBody>
                    <a:bodyPr anchor="t" rtlCol="false"/>
                    <a:lstStyle/>
                    <a:p>
                      <a:pPr algn="ctr">
                        <a:lnSpc>
                          <a:spcPts val="1679"/>
                        </a:lnSpc>
                        <a:defRPr/>
                      </a:pPr>
                      <a:r>
                        <a:rPr lang="en-US" sz="1199">
                          <a:solidFill>
                            <a:srgbClr val="000000"/>
                          </a:solidFill>
                          <a:latin typeface="Futura"/>
                          <a:ea typeface="Futura"/>
                          <a:cs typeface="Futura"/>
                          <a:sym typeface="Futura"/>
                        </a:rPr>
                        <a:t>There is an expectation of AI involvement in this task. The goal cannot be reached by AI or by a person working alone in the time available. Assessment focuses on the critical thinking and subject knowledge shown in directing AI.</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FFF1C1"/>
                    </a:solidFill>
                  </a:tcPr>
                </a:tc>
              </a:tr>
              <a:tr h="1026226">
                <a:tc>
                  <a:txBody>
                    <a:bodyPr anchor="t" rtlCol="false"/>
                    <a:lstStyle/>
                    <a:p>
                      <a:pPr algn="ctr">
                        <a:lnSpc>
                          <a:spcPts val="2043"/>
                        </a:lnSpc>
                        <a:defRPr/>
                      </a:pPr>
                      <a:r>
                        <a:rPr lang="en-US" sz="1459" b="true">
                          <a:solidFill>
                            <a:srgbClr val="000000"/>
                          </a:solidFill>
                          <a:latin typeface="Futura Bold"/>
                          <a:ea typeface="Futura Bold"/>
                          <a:cs typeface="Futura Bold"/>
                          <a:sym typeface="Futura Bold"/>
                        </a:rPr>
                        <a:t>5</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FC9BE1"/>
                    </a:solidFill>
                  </a:tcPr>
                </a:tc>
                <a:tc>
                  <a:txBody>
                    <a:bodyPr anchor="t" rtlCol="false"/>
                    <a:lstStyle/>
                    <a:p>
                      <a:pPr algn="ctr">
                        <a:lnSpc>
                          <a:spcPts val="1935"/>
                        </a:lnSpc>
                        <a:defRPr/>
                      </a:pPr>
                      <a:r>
                        <a:rPr lang="en-US" sz="1382" b="true">
                          <a:solidFill>
                            <a:srgbClr val="000000"/>
                          </a:solidFill>
                          <a:latin typeface="Futura Bold"/>
                          <a:ea typeface="Futura Bold"/>
                          <a:cs typeface="Futura Bold"/>
                          <a:sym typeface="Futura Bold"/>
                        </a:rPr>
                        <a:t>AI EXPLORATION </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FFC1EE"/>
                    </a:solidFill>
                  </a:tcPr>
                </a:tc>
                <a:tc>
                  <a:txBody>
                    <a:bodyPr anchor="t" rtlCol="false"/>
                    <a:lstStyle/>
                    <a:p>
                      <a:pPr algn="ctr">
                        <a:lnSpc>
                          <a:spcPts val="1679"/>
                        </a:lnSpc>
                        <a:defRPr/>
                      </a:pPr>
                      <a:r>
                        <a:rPr lang="en-US" sz="1199">
                          <a:solidFill>
                            <a:srgbClr val="000000"/>
                          </a:solidFill>
                          <a:latin typeface="Futura"/>
                          <a:ea typeface="Futura"/>
                          <a:cs typeface="Futura"/>
                          <a:sym typeface="Futura"/>
                        </a:rPr>
                        <a:t>This task is designed for creative AI use to solve problems, generate novel insights, or develop innovative solutions in the discipline. Approaches may be co-designed by students and instructors.  </a:t>
                      </a:r>
                      <a:endParaRPr lang="en-US" sz="1100"/>
                    </a:p>
                  </a:txBody>
                  <a:tcPr marL="85725" marR="85725" marT="85725" marB="85725" anchor="ctr">
                    <a:lnL cmpd="sng" algn="ctr" cap="flat" w="5630">
                      <a:solidFill>
                        <a:srgbClr val="000000"/>
                      </a:solidFill>
                      <a:prstDash val="solid"/>
                      <a:round/>
                      <a:headEnd type="none" w="med" len="med"/>
                      <a:tailEnd type="none" w="med" len="med"/>
                    </a:lnL>
                    <a:lnR cmpd="sng" algn="ctr" cap="flat" w="5630">
                      <a:solidFill>
                        <a:srgbClr val="000000"/>
                      </a:solidFill>
                      <a:prstDash val="solid"/>
                      <a:round/>
                      <a:headEnd type="none" w="med" len="med"/>
                      <a:tailEnd type="none" w="med" len="med"/>
                    </a:lnR>
                    <a:lnT cmpd="sng" algn="ctr" cap="flat" w="5630">
                      <a:solidFill>
                        <a:srgbClr val="000000"/>
                      </a:solidFill>
                      <a:prstDash val="solid"/>
                      <a:round/>
                      <a:headEnd type="none" w="med" len="med"/>
                      <a:tailEnd type="none" w="med" len="med"/>
                    </a:lnT>
                    <a:lnB cmpd="sng" algn="ctr" cap="flat" w="5630">
                      <a:solidFill>
                        <a:srgbClr val="000000"/>
                      </a:solidFill>
                      <a:prstDash val="solid"/>
                      <a:round/>
                      <a:headEnd type="none" w="med" len="med"/>
                      <a:tailEnd type="none" w="med" len="med"/>
                    </a:lnB>
                    <a:solidFill>
                      <a:srgbClr val="FFC1EE"/>
                    </a:solidFill>
                  </a:tcPr>
                </a:tc>
              </a:tr>
            </a:tbl>
          </a:graphicData>
        </a:graphic>
      </p:graphicFrame>
      <p:sp>
        <p:nvSpPr>
          <p:cNvPr name="Freeform 3" id="3"/>
          <p:cNvSpPr/>
          <p:nvPr/>
        </p:nvSpPr>
        <p:spPr>
          <a:xfrm flipH="false" flipV="false" rot="0">
            <a:off x="7153306" y="2770376"/>
            <a:ext cx="3538694" cy="3375029"/>
          </a:xfrm>
          <a:custGeom>
            <a:avLst/>
            <a:gdLst/>
            <a:ahLst/>
            <a:cxnLst/>
            <a:rect r="r" b="b" t="t" l="l"/>
            <a:pathLst>
              <a:path h="3375029" w="3538694">
                <a:moveTo>
                  <a:pt x="0" y="0"/>
                </a:moveTo>
                <a:lnTo>
                  <a:pt x="3538694" y="0"/>
                </a:lnTo>
                <a:lnTo>
                  <a:pt x="3538694" y="3375030"/>
                </a:lnTo>
                <a:lnTo>
                  <a:pt x="0" y="3375030"/>
                </a:lnTo>
                <a:lnTo>
                  <a:pt x="0" y="0"/>
                </a:lnTo>
                <a:close/>
              </a:path>
            </a:pathLst>
          </a:custGeom>
          <a:blipFill>
            <a:blip r:embed="rId2"/>
            <a:stretch>
              <a:fillRect l="0" t="0" r="0" b="0"/>
            </a:stretch>
          </a:blipFill>
        </p:spPr>
      </p:sp>
      <p:sp>
        <p:nvSpPr>
          <p:cNvPr name="TextBox 4" id="4"/>
          <p:cNvSpPr txBox="true"/>
          <p:nvPr/>
        </p:nvSpPr>
        <p:spPr>
          <a:xfrm rot="0">
            <a:off x="305173" y="188528"/>
            <a:ext cx="10081654" cy="1100068"/>
          </a:xfrm>
          <a:prstGeom prst="rect">
            <a:avLst/>
          </a:prstGeom>
        </p:spPr>
        <p:txBody>
          <a:bodyPr anchor="t" rtlCol="false" tIns="0" lIns="0" bIns="0" rIns="0">
            <a:spAutoFit/>
          </a:bodyPr>
          <a:lstStyle/>
          <a:p>
            <a:pPr algn="ctr">
              <a:lnSpc>
                <a:spcPts val="8121"/>
              </a:lnSpc>
            </a:pPr>
            <a:r>
              <a:rPr lang="en-US" sz="5801">
                <a:solidFill>
                  <a:srgbClr val="000000"/>
                </a:solidFill>
                <a:latin typeface="Futura"/>
                <a:ea typeface="Futura"/>
                <a:cs typeface="Futura"/>
                <a:sym typeface="Futura"/>
              </a:rPr>
              <a:t>The AI Assessment Scale (AIAS)</a:t>
            </a:r>
          </a:p>
        </p:txBody>
      </p:sp>
      <p:sp>
        <p:nvSpPr>
          <p:cNvPr name="TextBox 5" id="5"/>
          <p:cNvSpPr txBox="true"/>
          <p:nvPr/>
        </p:nvSpPr>
        <p:spPr>
          <a:xfrm rot="0">
            <a:off x="3162877" y="1164771"/>
            <a:ext cx="4366245" cy="604520"/>
          </a:xfrm>
          <a:prstGeom prst="rect">
            <a:avLst/>
          </a:prstGeom>
        </p:spPr>
        <p:txBody>
          <a:bodyPr anchor="t" rtlCol="false" tIns="0" lIns="0" bIns="0" rIns="0">
            <a:spAutoFit/>
          </a:bodyPr>
          <a:lstStyle/>
          <a:p>
            <a:pPr algn="ctr">
              <a:lnSpc>
                <a:spcPts val="4480"/>
              </a:lnSpc>
            </a:pPr>
            <a:r>
              <a:rPr lang="en-US" sz="3200">
                <a:solidFill>
                  <a:srgbClr val="000000"/>
                </a:solidFill>
                <a:latin typeface="Futura"/>
                <a:ea typeface="Futura"/>
                <a:cs typeface="Futura"/>
                <a:sym typeface="Futura"/>
              </a:rPr>
              <a:t>AIAS v2.1 Design Assets</a:t>
            </a:r>
          </a:p>
        </p:txBody>
      </p:sp>
      <p:sp>
        <p:nvSpPr>
          <p:cNvPr name="Freeform 6" id="6"/>
          <p:cNvSpPr/>
          <p:nvPr/>
        </p:nvSpPr>
        <p:spPr>
          <a:xfrm flipH="false" flipV="false" rot="0">
            <a:off x="355066" y="7143017"/>
            <a:ext cx="741060" cy="259371"/>
          </a:xfrm>
          <a:custGeom>
            <a:avLst/>
            <a:gdLst/>
            <a:ahLst/>
            <a:cxnLst/>
            <a:rect r="r" b="b" t="t" l="l"/>
            <a:pathLst>
              <a:path h="259371" w="741060">
                <a:moveTo>
                  <a:pt x="0" y="0"/>
                </a:moveTo>
                <a:lnTo>
                  <a:pt x="741060" y="0"/>
                </a:lnTo>
                <a:lnTo>
                  <a:pt x="741060" y="259371"/>
                </a:lnTo>
                <a:lnTo>
                  <a:pt x="0" y="259371"/>
                </a:lnTo>
                <a:lnTo>
                  <a:pt x="0" y="0"/>
                </a:lnTo>
                <a:close/>
              </a:path>
            </a:pathLst>
          </a:custGeom>
          <a:blipFill>
            <a:blip r:embed="rId3"/>
            <a:stretch>
              <a:fillRect l="0" t="0" r="0" b="0"/>
            </a:stretch>
          </a:blipFill>
        </p:spPr>
      </p:sp>
      <p:sp>
        <p:nvSpPr>
          <p:cNvPr name="TextBox 7" id="7"/>
          <p:cNvSpPr txBox="true"/>
          <p:nvPr/>
        </p:nvSpPr>
        <p:spPr>
          <a:xfrm rot="0">
            <a:off x="1096126" y="7048548"/>
            <a:ext cx="4724590" cy="400685"/>
          </a:xfrm>
          <a:prstGeom prst="rect">
            <a:avLst/>
          </a:prstGeom>
        </p:spPr>
        <p:txBody>
          <a:bodyPr anchor="t" rtlCol="false" tIns="0" lIns="0" bIns="0" rIns="0">
            <a:spAutoFit/>
          </a:bodyPr>
          <a:lstStyle/>
          <a:p>
            <a:pPr algn="ctr">
              <a:lnSpc>
                <a:spcPts val="1540"/>
              </a:lnSpc>
              <a:spcBef>
                <a:spcPct val="0"/>
              </a:spcBef>
            </a:pPr>
            <a:r>
              <a:rPr lang="en-US" sz="1100">
                <a:solidFill>
                  <a:srgbClr val="000000"/>
                </a:solidFill>
                <a:latin typeface="Futura"/>
                <a:ea typeface="Futura"/>
                <a:cs typeface="Futura"/>
                <a:sym typeface="Futura"/>
              </a:rPr>
              <a:t> AI Assessment Scale (AIAS) v2.1 </a:t>
            </a:r>
            <a:r>
              <a:rPr lang="en-US" sz="1100">
                <a:solidFill>
                  <a:srgbClr val="000000"/>
                </a:solidFill>
                <a:latin typeface="Futura"/>
                <a:ea typeface="Futura"/>
                <a:cs typeface="Futura"/>
                <a:sym typeface="Futura"/>
              </a:rPr>
              <a:t>© 2026 Learning Innovation Practice Ltd. Based on the original AIAS by Perkins, Furze, Roe &amp; MacVaugh.</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56000" y="6507243"/>
            <a:ext cx="1695757" cy="593515"/>
          </a:xfrm>
          <a:custGeom>
            <a:avLst/>
            <a:gdLst/>
            <a:ahLst/>
            <a:cxnLst/>
            <a:rect r="r" b="b" t="t" l="l"/>
            <a:pathLst>
              <a:path h="593515" w="1695757">
                <a:moveTo>
                  <a:pt x="0" y="0"/>
                </a:moveTo>
                <a:lnTo>
                  <a:pt x="1695757" y="0"/>
                </a:lnTo>
                <a:lnTo>
                  <a:pt x="1695757" y="593514"/>
                </a:lnTo>
                <a:lnTo>
                  <a:pt x="0" y="593514"/>
                </a:lnTo>
                <a:lnTo>
                  <a:pt x="0" y="0"/>
                </a:lnTo>
                <a:close/>
              </a:path>
            </a:pathLst>
          </a:custGeom>
          <a:blipFill>
            <a:blip r:embed="rId2"/>
            <a:stretch>
              <a:fillRect l="0" t="0" r="0" b="0"/>
            </a:stretch>
          </a:blipFill>
        </p:spPr>
      </p:sp>
      <p:sp>
        <p:nvSpPr>
          <p:cNvPr name="TextBox 3" id="3"/>
          <p:cNvSpPr txBox="true"/>
          <p:nvPr/>
        </p:nvSpPr>
        <p:spPr>
          <a:xfrm rot="0">
            <a:off x="1976073" y="188528"/>
            <a:ext cx="6739855" cy="1100068"/>
          </a:xfrm>
          <a:prstGeom prst="rect">
            <a:avLst/>
          </a:prstGeom>
        </p:spPr>
        <p:txBody>
          <a:bodyPr anchor="t" rtlCol="false" tIns="0" lIns="0" bIns="0" rIns="0">
            <a:spAutoFit/>
          </a:bodyPr>
          <a:lstStyle/>
          <a:p>
            <a:pPr algn="ctr">
              <a:lnSpc>
                <a:spcPts val="8121"/>
              </a:lnSpc>
            </a:pPr>
            <a:r>
              <a:rPr lang="en-US" sz="5801">
                <a:solidFill>
                  <a:srgbClr val="000000"/>
                </a:solidFill>
                <a:latin typeface="Futura"/>
                <a:ea typeface="Futura"/>
                <a:cs typeface="Futura"/>
                <a:sym typeface="Futura"/>
              </a:rPr>
              <a:t>About This Document</a:t>
            </a:r>
          </a:p>
        </p:txBody>
      </p:sp>
      <p:sp>
        <p:nvSpPr>
          <p:cNvPr name="TextBox 4" id="4"/>
          <p:cNvSpPr txBox="true"/>
          <p:nvPr/>
        </p:nvSpPr>
        <p:spPr>
          <a:xfrm rot="0">
            <a:off x="756000" y="1440815"/>
            <a:ext cx="9180000" cy="5222239"/>
          </a:xfrm>
          <a:prstGeom prst="rect">
            <a:avLst/>
          </a:prstGeom>
        </p:spPr>
        <p:txBody>
          <a:bodyPr anchor="t" rtlCol="false" tIns="0" lIns="0" bIns="0" rIns="0">
            <a:spAutoFit/>
          </a:bodyPr>
          <a:lstStyle/>
          <a:p>
            <a:pPr algn="l">
              <a:lnSpc>
                <a:spcPts val="1960"/>
              </a:lnSpc>
            </a:pPr>
            <a:r>
              <a:rPr lang="en-US" sz="1400" b="true">
                <a:solidFill>
                  <a:srgbClr val="000000"/>
                </a:solidFill>
                <a:latin typeface="Futura Bold"/>
                <a:ea typeface="Futura Bold"/>
                <a:cs typeface="Futura Bold"/>
                <a:sym typeface="Futura Bold"/>
              </a:rPr>
              <a:t>This document contains editable design assets for the AI Assessment Scale (AIAS) v2.1 (2026). We are releasing this version of the AI Assessment Scale under a CC BY NC SA 4.0 license, which means you are free to: </a:t>
            </a:r>
          </a:p>
          <a:p>
            <a:pPr algn="l">
              <a:lnSpc>
                <a:spcPts val="1960"/>
              </a:lnSpc>
            </a:pPr>
          </a:p>
          <a:p>
            <a:pPr algn="l" marL="302265" indent="-151133" lvl="1">
              <a:lnSpc>
                <a:spcPts val="1960"/>
              </a:lnSpc>
              <a:buFont typeface="Arial"/>
              <a:buChar char="•"/>
            </a:pPr>
            <a:r>
              <a:rPr lang="en-US" sz="1400">
                <a:solidFill>
                  <a:srgbClr val="000000"/>
                </a:solidFill>
                <a:latin typeface="Futura"/>
                <a:ea typeface="Futura"/>
                <a:cs typeface="Futura"/>
                <a:sym typeface="Futura"/>
              </a:rPr>
              <a:t>Share: Copy and redistribute the material in any medium or format.</a:t>
            </a:r>
          </a:p>
          <a:p>
            <a:pPr algn="l" marL="302265" indent="-151133" lvl="1">
              <a:lnSpc>
                <a:spcPts val="1960"/>
              </a:lnSpc>
              <a:buFont typeface="Arial"/>
              <a:buChar char="•"/>
            </a:pPr>
            <a:r>
              <a:rPr lang="en-US" sz="1400">
                <a:solidFill>
                  <a:srgbClr val="000000"/>
                </a:solidFill>
                <a:latin typeface="Futura"/>
                <a:ea typeface="Futura"/>
                <a:cs typeface="Futura"/>
                <a:sym typeface="Futura"/>
              </a:rPr>
              <a:t>Adapt: Remix, transform, and build upon the material.</a:t>
            </a:r>
          </a:p>
          <a:p>
            <a:pPr algn="l">
              <a:lnSpc>
                <a:spcPts val="1960"/>
              </a:lnSpc>
            </a:pPr>
          </a:p>
          <a:p>
            <a:pPr algn="l">
              <a:lnSpc>
                <a:spcPts val="1960"/>
              </a:lnSpc>
            </a:pPr>
            <a:r>
              <a:rPr lang="en-US" sz="1400">
                <a:solidFill>
                  <a:srgbClr val="000000"/>
                </a:solidFill>
                <a:latin typeface="Futura"/>
                <a:ea typeface="Futura"/>
                <a:cs typeface="Futura"/>
                <a:sym typeface="Futura"/>
              </a:rPr>
              <a:t>Under the following terms:</a:t>
            </a:r>
          </a:p>
          <a:p>
            <a:pPr algn="l">
              <a:lnSpc>
                <a:spcPts val="1960"/>
              </a:lnSpc>
            </a:pPr>
          </a:p>
          <a:p>
            <a:pPr algn="l" marL="302265" indent="-151133" lvl="1">
              <a:lnSpc>
                <a:spcPts val="1960"/>
              </a:lnSpc>
              <a:buFont typeface="Arial"/>
              <a:buChar char="•"/>
            </a:pPr>
            <a:r>
              <a:rPr lang="en-US" sz="1400">
                <a:solidFill>
                  <a:srgbClr val="000000"/>
                </a:solidFill>
                <a:latin typeface="Futura"/>
                <a:ea typeface="Futura"/>
                <a:cs typeface="Futura"/>
                <a:sym typeface="Futura"/>
              </a:rPr>
              <a:t>Attribution (BY): You must give appropriate credit, provide a link to the license, and indicate if changes were made. You may do so in any reasonable manner, but not in any way that suggests the licensor endorses you or your use.</a:t>
            </a:r>
          </a:p>
          <a:p>
            <a:pPr algn="l" marL="302265" indent="-151133" lvl="1">
              <a:lnSpc>
                <a:spcPts val="1960"/>
              </a:lnSpc>
              <a:buFont typeface="Arial"/>
              <a:buChar char="•"/>
            </a:pPr>
            <a:r>
              <a:rPr lang="en-US" sz="1400">
                <a:solidFill>
                  <a:srgbClr val="000000"/>
                </a:solidFill>
                <a:latin typeface="Futura"/>
                <a:ea typeface="Futura"/>
                <a:cs typeface="Futura"/>
                <a:sym typeface="Futura"/>
              </a:rPr>
              <a:t>NonCommercial (NC): You may not use the material for commercial purposes. For commercial use, please visit learninginnovationpractice.com or email hello@lip.education. </a:t>
            </a:r>
          </a:p>
          <a:p>
            <a:pPr algn="l" marL="302265" indent="-151133" lvl="1">
              <a:lnSpc>
                <a:spcPts val="1960"/>
              </a:lnSpc>
              <a:buFont typeface="Arial"/>
              <a:buChar char="•"/>
            </a:pPr>
            <a:r>
              <a:rPr lang="en-US" sz="1400">
                <a:solidFill>
                  <a:srgbClr val="000000"/>
                </a:solidFill>
                <a:latin typeface="Futura"/>
                <a:ea typeface="Futura"/>
                <a:cs typeface="Futura"/>
                <a:sym typeface="Futura"/>
              </a:rPr>
              <a:t>ShareAlike (SA): If you remix, transform, or build upon the material, you must distribute your contributions under the same license as the original.</a:t>
            </a:r>
          </a:p>
          <a:p>
            <a:pPr algn="l">
              <a:lnSpc>
                <a:spcPts val="1960"/>
              </a:lnSpc>
            </a:pPr>
          </a:p>
          <a:p>
            <a:pPr algn="l">
              <a:lnSpc>
                <a:spcPts val="1960"/>
              </a:lnSpc>
            </a:pPr>
            <a:r>
              <a:rPr lang="en-US" sz="1400">
                <a:solidFill>
                  <a:srgbClr val="000000"/>
                </a:solidFill>
                <a:latin typeface="Futura"/>
                <a:ea typeface="Futura"/>
                <a:cs typeface="Futura"/>
                <a:sym typeface="Futura"/>
              </a:rPr>
              <a:t>No additional restrictions: You may not apply legal terms or technological measures that legally restrict others from doing anything the license permits.</a:t>
            </a:r>
          </a:p>
          <a:p>
            <a:pPr algn="l">
              <a:lnSpc>
                <a:spcPts val="1960"/>
              </a:lnSpc>
            </a:pPr>
          </a:p>
          <a:p>
            <a:pPr algn="l">
              <a:lnSpc>
                <a:spcPts val="1960"/>
              </a:lnSpc>
            </a:pPr>
            <a:r>
              <a:rPr lang="en-US" sz="1400">
                <a:solidFill>
                  <a:srgbClr val="000000"/>
                </a:solidFill>
                <a:latin typeface="Futura"/>
                <a:ea typeface="Futura"/>
                <a:cs typeface="Futura"/>
                <a:sym typeface="Futura"/>
              </a:rPr>
              <a:t>For further details, please refer to the full license text at https://creativecommons.org/licenses/by-nc-sa/4.0/</a:t>
            </a:r>
          </a:p>
          <a:p>
            <a:pPr algn="l" marL="0" indent="0" lvl="0">
              <a:lnSpc>
                <a:spcPts val="1960"/>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653242" y="353216"/>
            <a:ext cx="4381880" cy="1211060"/>
            <a:chOff x="0" y="0"/>
            <a:chExt cx="1570367" cy="434017"/>
          </a:xfrm>
        </p:grpSpPr>
        <p:sp>
          <p:nvSpPr>
            <p:cNvPr name="Freeform 3" id="3"/>
            <p:cNvSpPr/>
            <p:nvPr/>
          </p:nvSpPr>
          <p:spPr>
            <a:xfrm flipH="false" flipV="false" rot="0">
              <a:off x="0" y="0"/>
              <a:ext cx="1570367" cy="434017"/>
            </a:xfrm>
            <a:custGeom>
              <a:avLst/>
              <a:gdLst/>
              <a:ahLst/>
              <a:cxnLst/>
              <a:rect r="r" b="b" t="t" l="l"/>
              <a:pathLst>
                <a:path h="434017" w="1570367">
                  <a:moveTo>
                    <a:pt x="0" y="0"/>
                  </a:moveTo>
                  <a:lnTo>
                    <a:pt x="1570367" y="0"/>
                  </a:lnTo>
                  <a:lnTo>
                    <a:pt x="1570367" y="434017"/>
                  </a:lnTo>
                  <a:lnTo>
                    <a:pt x="0" y="434017"/>
                  </a:lnTo>
                  <a:close/>
                </a:path>
              </a:pathLst>
            </a:custGeom>
            <a:solidFill>
              <a:srgbClr val="64DEFF"/>
            </a:solidFill>
          </p:spPr>
        </p:sp>
        <p:sp>
          <p:nvSpPr>
            <p:cNvPr name="TextBox 4" id="4"/>
            <p:cNvSpPr txBox="true"/>
            <p:nvPr/>
          </p:nvSpPr>
          <p:spPr>
            <a:xfrm>
              <a:off x="0" y="-123825"/>
              <a:ext cx="1570367" cy="557842"/>
            </a:xfrm>
            <a:prstGeom prst="rect">
              <a:avLst/>
            </a:prstGeom>
          </p:spPr>
          <p:txBody>
            <a:bodyPr anchor="ctr" rtlCol="false" tIns="50800" lIns="50800" bIns="50800" rIns="50800"/>
            <a:lstStyle/>
            <a:p>
              <a:pPr algn="ctr">
                <a:lnSpc>
                  <a:spcPts val="4479"/>
                </a:lnSpc>
              </a:pPr>
              <a:r>
                <a:rPr lang="en-US" b="true" sz="3199">
                  <a:solidFill>
                    <a:srgbClr val="000000"/>
                  </a:solidFill>
                  <a:latin typeface="Futura Bold"/>
                  <a:ea typeface="Futura Bold"/>
                  <a:cs typeface="Futura Bold"/>
                  <a:sym typeface="Futura Bold"/>
                </a:rPr>
                <a:t>#64DEFF</a:t>
              </a:r>
            </a:p>
          </p:txBody>
        </p:sp>
      </p:grpSp>
      <p:grpSp>
        <p:nvGrpSpPr>
          <p:cNvPr name="Group 5" id="5"/>
          <p:cNvGrpSpPr/>
          <p:nvPr/>
        </p:nvGrpSpPr>
        <p:grpSpPr>
          <a:xfrm rot="0">
            <a:off x="653242" y="1764301"/>
            <a:ext cx="4381880" cy="1211060"/>
            <a:chOff x="0" y="0"/>
            <a:chExt cx="1570367" cy="434017"/>
          </a:xfrm>
        </p:grpSpPr>
        <p:sp>
          <p:nvSpPr>
            <p:cNvPr name="Freeform 6" id="6"/>
            <p:cNvSpPr/>
            <p:nvPr/>
          </p:nvSpPr>
          <p:spPr>
            <a:xfrm flipH="false" flipV="false" rot="0">
              <a:off x="0" y="0"/>
              <a:ext cx="1570367" cy="434017"/>
            </a:xfrm>
            <a:custGeom>
              <a:avLst/>
              <a:gdLst/>
              <a:ahLst/>
              <a:cxnLst/>
              <a:rect r="r" b="b" t="t" l="l"/>
              <a:pathLst>
                <a:path h="434017" w="1570367">
                  <a:moveTo>
                    <a:pt x="0" y="0"/>
                  </a:moveTo>
                  <a:lnTo>
                    <a:pt x="1570367" y="0"/>
                  </a:lnTo>
                  <a:lnTo>
                    <a:pt x="1570367" y="434017"/>
                  </a:lnTo>
                  <a:lnTo>
                    <a:pt x="0" y="434017"/>
                  </a:lnTo>
                  <a:close/>
                </a:path>
              </a:pathLst>
            </a:custGeom>
            <a:solidFill>
              <a:srgbClr val="C1FFD2"/>
            </a:solidFill>
          </p:spPr>
        </p:sp>
        <p:sp>
          <p:nvSpPr>
            <p:cNvPr name="TextBox 7" id="7"/>
            <p:cNvSpPr txBox="true"/>
            <p:nvPr/>
          </p:nvSpPr>
          <p:spPr>
            <a:xfrm>
              <a:off x="0" y="-123825"/>
              <a:ext cx="1570367" cy="557842"/>
            </a:xfrm>
            <a:prstGeom prst="rect">
              <a:avLst/>
            </a:prstGeom>
          </p:spPr>
          <p:txBody>
            <a:bodyPr anchor="ctr" rtlCol="false" tIns="50800" lIns="50800" bIns="50800" rIns="50800"/>
            <a:lstStyle/>
            <a:p>
              <a:pPr algn="ctr">
                <a:lnSpc>
                  <a:spcPts val="4479"/>
                </a:lnSpc>
              </a:pPr>
              <a:r>
                <a:rPr lang="en-US" b="true" sz="3199">
                  <a:solidFill>
                    <a:srgbClr val="000000"/>
                  </a:solidFill>
                  <a:latin typeface="Futura Bold"/>
                  <a:ea typeface="Futura Bold"/>
                  <a:cs typeface="Futura Bold"/>
                  <a:sym typeface="Futura Bold"/>
                </a:rPr>
                <a:t>#C1FFD2</a:t>
              </a:r>
            </a:p>
          </p:txBody>
        </p:sp>
      </p:grpSp>
      <p:grpSp>
        <p:nvGrpSpPr>
          <p:cNvPr name="Group 8" id="8"/>
          <p:cNvGrpSpPr/>
          <p:nvPr/>
        </p:nvGrpSpPr>
        <p:grpSpPr>
          <a:xfrm rot="0">
            <a:off x="653242" y="3173554"/>
            <a:ext cx="4381880" cy="1211060"/>
            <a:chOff x="0" y="0"/>
            <a:chExt cx="1570367" cy="434017"/>
          </a:xfrm>
        </p:grpSpPr>
        <p:sp>
          <p:nvSpPr>
            <p:cNvPr name="Freeform 9" id="9"/>
            <p:cNvSpPr/>
            <p:nvPr/>
          </p:nvSpPr>
          <p:spPr>
            <a:xfrm flipH="false" flipV="false" rot="0">
              <a:off x="0" y="0"/>
              <a:ext cx="1570367" cy="434017"/>
            </a:xfrm>
            <a:custGeom>
              <a:avLst/>
              <a:gdLst/>
              <a:ahLst/>
              <a:cxnLst/>
              <a:rect r="r" b="b" t="t" l="l"/>
              <a:pathLst>
                <a:path h="434017" w="1570367">
                  <a:moveTo>
                    <a:pt x="0" y="0"/>
                  </a:moveTo>
                  <a:lnTo>
                    <a:pt x="1570367" y="0"/>
                  </a:lnTo>
                  <a:lnTo>
                    <a:pt x="1570367" y="434017"/>
                  </a:lnTo>
                  <a:lnTo>
                    <a:pt x="0" y="434017"/>
                  </a:lnTo>
                  <a:close/>
                </a:path>
              </a:pathLst>
            </a:custGeom>
            <a:solidFill>
              <a:srgbClr val="C1CFFF"/>
            </a:solidFill>
          </p:spPr>
        </p:sp>
        <p:sp>
          <p:nvSpPr>
            <p:cNvPr name="TextBox 10" id="10"/>
            <p:cNvSpPr txBox="true"/>
            <p:nvPr/>
          </p:nvSpPr>
          <p:spPr>
            <a:xfrm>
              <a:off x="0" y="-123825"/>
              <a:ext cx="1570367" cy="557842"/>
            </a:xfrm>
            <a:prstGeom prst="rect">
              <a:avLst/>
            </a:prstGeom>
          </p:spPr>
          <p:txBody>
            <a:bodyPr anchor="ctr" rtlCol="false" tIns="50800" lIns="50800" bIns="50800" rIns="50800"/>
            <a:lstStyle/>
            <a:p>
              <a:pPr algn="ctr">
                <a:lnSpc>
                  <a:spcPts val="4479"/>
                </a:lnSpc>
              </a:pPr>
              <a:r>
                <a:rPr lang="en-US" b="true" sz="3199">
                  <a:solidFill>
                    <a:srgbClr val="000000"/>
                  </a:solidFill>
                  <a:latin typeface="Futura Bold"/>
                  <a:ea typeface="Futura Bold"/>
                  <a:cs typeface="Futura Bold"/>
                  <a:sym typeface="Futura Bold"/>
                </a:rPr>
                <a:t>#C1CFFF</a:t>
              </a:r>
            </a:p>
          </p:txBody>
        </p:sp>
      </p:grpSp>
      <p:grpSp>
        <p:nvGrpSpPr>
          <p:cNvPr name="Group 11" id="11"/>
          <p:cNvGrpSpPr/>
          <p:nvPr/>
        </p:nvGrpSpPr>
        <p:grpSpPr>
          <a:xfrm rot="0">
            <a:off x="653242" y="4584639"/>
            <a:ext cx="4381880" cy="1211060"/>
            <a:chOff x="0" y="0"/>
            <a:chExt cx="1570367" cy="434017"/>
          </a:xfrm>
        </p:grpSpPr>
        <p:sp>
          <p:nvSpPr>
            <p:cNvPr name="Freeform 12" id="12"/>
            <p:cNvSpPr/>
            <p:nvPr/>
          </p:nvSpPr>
          <p:spPr>
            <a:xfrm flipH="false" flipV="false" rot="0">
              <a:off x="0" y="0"/>
              <a:ext cx="1570367" cy="434017"/>
            </a:xfrm>
            <a:custGeom>
              <a:avLst/>
              <a:gdLst/>
              <a:ahLst/>
              <a:cxnLst/>
              <a:rect r="r" b="b" t="t" l="l"/>
              <a:pathLst>
                <a:path h="434017" w="1570367">
                  <a:moveTo>
                    <a:pt x="0" y="0"/>
                  </a:moveTo>
                  <a:lnTo>
                    <a:pt x="1570367" y="0"/>
                  </a:lnTo>
                  <a:lnTo>
                    <a:pt x="1570367" y="434017"/>
                  </a:lnTo>
                  <a:lnTo>
                    <a:pt x="0" y="434017"/>
                  </a:lnTo>
                  <a:close/>
                </a:path>
              </a:pathLst>
            </a:custGeom>
            <a:solidFill>
              <a:srgbClr val="FFF1C1"/>
            </a:solidFill>
          </p:spPr>
        </p:sp>
        <p:sp>
          <p:nvSpPr>
            <p:cNvPr name="TextBox 13" id="13"/>
            <p:cNvSpPr txBox="true"/>
            <p:nvPr/>
          </p:nvSpPr>
          <p:spPr>
            <a:xfrm>
              <a:off x="0" y="-123825"/>
              <a:ext cx="1570367" cy="557842"/>
            </a:xfrm>
            <a:prstGeom prst="rect">
              <a:avLst/>
            </a:prstGeom>
          </p:spPr>
          <p:txBody>
            <a:bodyPr anchor="ctr" rtlCol="false" tIns="50800" lIns="50800" bIns="50800" rIns="50800"/>
            <a:lstStyle/>
            <a:p>
              <a:pPr algn="ctr">
                <a:lnSpc>
                  <a:spcPts val="4479"/>
                </a:lnSpc>
              </a:pPr>
              <a:r>
                <a:rPr lang="en-US" b="true" sz="3199">
                  <a:solidFill>
                    <a:srgbClr val="000000"/>
                  </a:solidFill>
                  <a:latin typeface="Futura Bold"/>
                  <a:ea typeface="Futura Bold"/>
                  <a:cs typeface="Futura Bold"/>
                  <a:sym typeface="Futura Bold"/>
                </a:rPr>
                <a:t>#FFF1C1</a:t>
              </a:r>
            </a:p>
          </p:txBody>
        </p:sp>
      </p:grpSp>
      <p:grpSp>
        <p:nvGrpSpPr>
          <p:cNvPr name="Group 14" id="14"/>
          <p:cNvGrpSpPr/>
          <p:nvPr/>
        </p:nvGrpSpPr>
        <p:grpSpPr>
          <a:xfrm rot="0">
            <a:off x="653242" y="5995724"/>
            <a:ext cx="4381880" cy="1211060"/>
            <a:chOff x="0" y="0"/>
            <a:chExt cx="1570367" cy="434017"/>
          </a:xfrm>
        </p:grpSpPr>
        <p:sp>
          <p:nvSpPr>
            <p:cNvPr name="Freeform 15" id="15"/>
            <p:cNvSpPr/>
            <p:nvPr/>
          </p:nvSpPr>
          <p:spPr>
            <a:xfrm flipH="false" flipV="false" rot="0">
              <a:off x="0" y="0"/>
              <a:ext cx="1570367" cy="434017"/>
            </a:xfrm>
            <a:custGeom>
              <a:avLst/>
              <a:gdLst/>
              <a:ahLst/>
              <a:cxnLst/>
              <a:rect r="r" b="b" t="t" l="l"/>
              <a:pathLst>
                <a:path h="434017" w="1570367">
                  <a:moveTo>
                    <a:pt x="0" y="0"/>
                  </a:moveTo>
                  <a:lnTo>
                    <a:pt x="1570367" y="0"/>
                  </a:lnTo>
                  <a:lnTo>
                    <a:pt x="1570367" y="434017"/>
                  </a:lnTo>
                  <a:lnTo>
                    <a:pt x="0" y="434017"/>
                  </a:lnTo>
                  <a:close/>
                </a:path>
              </a:pathLst>
            </a:custGeom>
            <a:solidFill>
              <a:srgbClr val="FFC1EE"/>
            </a:solidFill>
          </p:spPr>
        </p:sp>
        <p:sp>
          <p:nvSpPr>
            <p:cNvPr name="TextBox 16" id="16"/>
            <p:cNvSpPr txBox="true"/>
            <p:nvPr/>
          </p:nvSpPr>
          <p:spPr>
            <a:xfrm>
              <a:off x="0" y="-123825"/>
              <a:ext cx="1570367" cy="557842"/>
            </a:xfrm>
            <a:prstGeom prst="rect">
              <a:avLst/>
            </a:prstGeom>
          </p:spPr>
          <p:txBody>
            <a:bodyPr anchor="ctr" rtlCol="false" tIns="50800" lIns="50800" bIns="50800" rIns="50800"/>
            <a:lstStyle/>
            <a:p>
              <a:pPr algn="ctr">
                <a:lnSpc>
                  <a:spcPts val="4479"/>
                </a:lnSpc>
              </a:pPr>
              <a:r>
                <a:rPr lang="en-US" b="true" sz="3199">
                  <a:solidFill>
                    <a:srgbClr val="000000"/>
                  </a:solidFill>
                  <a:latin typeface="Futura Bold"/>
                  <a:ea typeface="Futura Bold"/>
                  <a:cs typeface="Futura Bold"/>
                  <a:sym typeface="Futura Bold"/>
                </a:rPr>
                <a:t>#FFC1EE</a:t>
              </a:r>
            </a:p>
          </p:txBody>
        </p:sp>
      </p:grpSp>
      <p:sp>
        <p:nvSpPr>
          <p:cNvPr name="TextBox 17" id="17"/>
          <p:cNvSpPr txBox="true"/>
          <p:nvPr/>
        </p:nvSpPr>
        <p:spPr>
          <a:xfrm rot="0">
            <a:off x="5717758" y="579730"/>
            <a:ext cx="4379719" cy="5662295"/>
          </a:xfrm>
          <a:prstGeom prst="rect">
            <a:avLst/>
          </a:prstGeom>
        </p:spPr>
        <p:txBody>
          <a:bodyPr anchor="t" rtlCol="false" tIns="0" lIns="0" bIns="0" rIns="0">
            <a:spAutoFit/>
          </a:bodyPr>
          <a:lstStyle/>
          <a:p>
            <a:pPr algn="ctr">
              <a:lnSpc>
                <a:spcPts val="4480"/>
              </a:lnSpc>
            </a:pPr>
            <a:r>
              <a:rPr lang="en-US" sz="3200" b="true">
                <a:solidFill>
                  <a:srgbClr val="000000"/>
                </a:solidFill>
                <a:latin typeface="Futura Bold"/>
                <a:ea typeface="Futura Bold"/>
                <a:cs typeface="Futura Bold"/>
                <a:sym typeface="Futura Bold"/>
              </a:rPr>
              <a:t>AIAS Colours and Fonts</a:t>
            </a:r>
          </a:p>
          <a:p>
            <a:pPr algn="just">
              <a:lnSpc>
                <a:spcPts val="4480"/>
              </a:lnSpc>
            </a:pPr>
          </a:p>
          <a:p>
            <a:pPr algn="l">
              <a:lnSpc>
                <a:spcPts val="4480"/>
              </a:lnSpc>
            </a:pPr>
            <a:r>
              <a:rPr lang="en-US" sz="3200">
                <a:solidFill>
                  <a:srgbClr val="000000"/>
                </a:solidFill>
                <a:latin typeface="Futura"/>
                <a:ea typeface="Futura"/>
                <a:cs typeface="Futura"/>
                <a:sym typeface="Futura"/>
              </a:rPr>
              <a:t>If you’re not adapting the AIAS with your own colours, these are our choices. We also use the Futura font in various sizes, with </a:t>
            </a:r>
            <a:r>
              <a:rPr lang="en-US" sz="3200" b="true">
                <a:solidFill>
                  <a:srgbClr val="000000"/>
                </a:solidFill>
                <a:latin typeface="Futura Bold"/>
                <a:ea typeface="Futura Bold"/>
                <a:cs typeface="Futura Bold"/>
                <a:sym typeface="Futura Bold"/>
              </a:rPr>
              <a:t>bold font</a:t>
            </a:r>
            <a:r>
              <a:rPr lang="en-US" sz="3200">
                <a:solidFill>
                  <a:srgbClr val="000000"/>
                </a:solidFill>
                <a:latin typeface="Futura"/>
                <a:ea typeface="Futura"/>
                <a:cs typeface="Futura"/>
                <a:sym typeface="Futura"/>
              </a:rPr>
              <a:t> on the circle, diagrams and  titles.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217203" y="255879"/>
          <a:ext cx="10322054" cy="6815995"/>
        </p:xfrm>
        <a:graphic>
          <a:graphicData uri="http://schemas.openxmlformats.org/drawingml/2006/table">
            <a:tbl>
              <a:tblPr/>
              <a:tblGrid>
                <a:gridCol w="503842"/>
                <a:gridCol w="2037439"/>
                <a:gridCol w="7780773"/>
              </a:tblGrid>
              <a:tr h="1192291">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1</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3FC9EE"/>
                    </a:solidFill>
                  </a:tcPr>
                </a:tc>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NO AI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64DEFF"/>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This task is completed in a controlled environment designed to exclude AI. Knowledge, understanding, and skills are demonstrated and assessed independently.</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64DEFF"/>
                    </a:solidFill>
                  </a:tcPr>
                </a:tc>
              </a:tr>
              <a:tr h="1508221">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2</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A6F9BD"/>
                    </a:solidFill>
                  </a:tcPr>
                </a:tc>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AI PLANNING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FFD2"/>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This task focuses on planning activities such as topic exploration, outlining, and initial research. AI may be used to support this process, and the quality of planning and idea development is assessed whether or not AI was used.</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FFD2"/>
                    </a:solidFill>
                  </a:tcPr>
                </a:tc>
              </a:tr>
              <a:tr h="1516594">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3</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92A8F2"/>
                    </a:solidFill>
                  </a:tcPr>
                </a:tc>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AI COLLABORATION</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CFFF"/>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AI may be used to help complete this task, including idea generation, drafting, feedback, and refinement. It is designed so that AI alone will not reach the required standard. Assessment covers both the work itself and how AI outputs are evaluated, modified, and integrated.</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CFFF"/>
                    </a:solidFill>
                  </a:tcPr>
                </a:tc>
              </a:tr>
              <a:tr h="1406597">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4</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5DF93"/>
                    </a:solidFill>
                  </a:tcPr>
                </a:tc>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FULL AI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1C1"/>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There is an expectation of AI involvement in this task. The goal cannot be reached by AI or by a person working alone in the time available. Assessment focuses on the critical thinking and subject knowledge shown in directing AI.</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1C1"/>
                    </a:solidFill>
                  </a:tcPr>
                </a:tc>
              </a:tr>
              <a:tr h="1192291">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5</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C9BE1"/>
                    </a:solidFill>
                  </a:tcPr>
                </a:tc>
                <a:tc>
                  <a:txBody>
                    <a:bodyPr anchor="t" rtlCol="false"/>
                    <a:lstStyle/>
                    <a:p>
                      <a:pPr algn="ctr">
                        <a:lnSpc>
                          <a:spcPts val="2907"/>
                        </a:lnSpc>
                        <a:defRPr/>
                      </a:pPr>
                      <a:r>
                        <a:rPr lang="en-US" sz="1900" b="true">
                          <a:solidFill>
                            <a:srgbClr val="000000"/>
                          </a:solidFill>
                          <a:latin typeface="Futura Bold"/>
                          <a:ea typeface="Futura Bold"/>
                          <a:cs typeface="Futura Bold"/>
                          <a:sym typeface="Futura Bold"/>
                        </a:rPr>
                        <a:t>AI EXPLORATION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C1EE"/>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This task is designed for creative AI use to solve problems, generate novel insights, or develop innovative solutions in the discipline. Approaches may be co-designed by students and instructors.</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C1EE"/>
                    </a:solidFill>
                  </a:tcPr>
                </a:tc>
              </a:tr>
            </a:tbl>
          </a:graphicData>
        </a:graphic>
      </p:graphicFrame>
      <p:sp>
        <p:nvSpPr>
          <p:cNvPr name="Freeform 3" id="3"/>
          <p:cNvSpPr/>
          <p:nvPr/>
        </p:nvSpPr>
        <p:spPr>
          <a:xfrm flipH="false" flipV="false" rot="0">
            <a:off x="217203" y="7173709"/>
            <a:ext cx="667282" cy="233549"/>
          </a:xfrm>
          <a:custGeom>
            <a:avLst/>
            <a:gdLst/>
            <a:ahLst/>
            <a:cxnLst/>
            <a:rect r="r" b="b" t="t" l="l"/>
            <a:pathLst>
              <a:path h="233549" w="667282">
                <a:moveTo>
                  <a:pt x="0" y="0"/>
                </a:moveTo>
                <a:lnTo>
                  <a:pt x="667282" y="0"/>
                </a:lnTo>
                <a:lnTo>
                  <a:pt x="667282" y="233548"/>
                </a:lnTo>
                <a:lnTo>
                  <a:pt x="0" y="233548"/>
                </a:lnTo>
                <a:lnTo>
                  <a:pt x="0" y="0"/>
                </a:lnTo>
                <a:close/>
              </a:path>
            </a:pathLst>
          </a:custGeom>
          <a:blipFill>
            <a:blip r:embed="rId2"/>
            <a:stretch>
              <a:fillRect l="0" t="0" r="0" b="0"/>
            </a:stretch>
          </a:blipFill>
        </p:spPr>
      </p:sp>
      <p:sp>
        <p:nvSpPr>
          <p:cNvPr name="TextBox 4" id="4"/>
          <p:cNvSpPr txBox="true"/>
          <p:nvPr/>
        </p:nvSpPr>
        <p:spPr>
          <a:xfrm rot="0">
            <a:off x="952026" y="7153323"/>
            <a:ext cx="9272960" cy="226695"/>
          </a:xfrm>
          <a:prstGeom prst="rect">
            <a:avLst/>
          </a:prstGeom>
        </p:spPr>
        <p:txBody>
          <a:bodyPr anchor="t" rtlCol="false" tIns="0" lIns="0" bIns="0" rIns="0">
            <a:spAutoFit/>
          </a:bodyPr>
          <a:lstStyle/>
          <a:p>
            <a:pPr algn="ctr">
              <a:lnSpc>
                <a:spcPts val="1679"/>
              </a:lnSpc>
              <a:spcBef>
                <a:spcPct val="0"/>
              </a:spcBef>
            </a:pPr>
            <a:r>
              <a:rPr lang="en-US" sz="1200">
                <a:solidFill>
                  <a:srgbClr val="000000"/>
                </a:solidFill>
                <a:latin typeface="Futura"/>
                <a:ea typeface="Futura"/>
                <a:cs typeface="Futura"/>
                <a:sym typeface="Futura"/>
              </a:rPr>
              <a:t> AI Assessment Scale (AIAS) v2.1 </a:t>
            </a:r>
            <a:r>
              <a:rPr lang="en-US" sz="1200">
                <a:solidFill>
                  <a:srgbClr val="000000"/>
                </a:solidFill>
                <a:latin typeface="Futura"/>
                <a:ea typeface="Futura"/>
                <a:cs typeface="Futura"/>
                <a:sym typeface="Futura"/>
              </a:rPr>
              <a:t>© 2026 Learning Innovation Practice Ltd. Based on the original AIAS by Perkins, Furze, Roe &amp; MacVaugh.</a:t>
            </a:r>
          </a:p>
        </p:txBody>
      </p:sp>
      <p:sp>
        <p:nvSpPr>
          <p:cNvPr name="Freeform 5" id="5"/>
          <p:cNvSpPr/>
          <p:nvPr/>
        </p:nvSpPr>
        <p:spPr>
          <a:xfrm flipH="false" flipV="false" rot="0">
            <a:off x="1606388" y="1086087"/>
            <a:ext cx="213503" cy="275488"/>
          </a:xfrm>
          <a:custGeom>
            <a:avLst/>
            <a:gdLst/>
            <a:ahLst/>
            <a:cxnLst/>
            <a:rect r="r" b="b" t="t" l="l"/>
            <a:pathLst>
              <a:path h="275488" w="213503">
                <a:moveTo>
                  <a:pt x="0" y="0"/>
                </a:moveTo>
                <a:lnTo>
                  <a:pt x="213503" y="0"/>
                </a:lnTo>
                <a:lnTo>
                  <a:pt x="213503" y="275487"/>
                </a:lnTo>
                <a:lnTo>
                  <a:pt x="0" y="2754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152743" y="577791"/>
          <a:ext cx="10386514" cy="6579557"/>
        </p:xfrm>
        <a:graphic>
          <a:graphicData uri="http://schemas.openxmlformats.org/drawingml/2006/table">
            <a:tbl>
              <a:tblPr/>
              <a:tblGrid>
                <a:gridCol w="506989"/>
                <a:gridCol w="1967071"/>
                <a:gridCol w="7912455"/>
              </a:tblGrid>
              <a:tr h="1192351">
                <a:tc>
                  <a:txBody>
                    <a:bodyPr anchor="t" rtlCol="false"/>
                    <a:lstStyle/>
                    <a:p>
                      <a:pPr algn="ctr">
                        <a:lnSpc>
                          <a:spcPts val="2906"/>
                        </a:lnSpc>
                        <a:defRPr/>
                      </a:pPr>
                      <a:r>
                        <a:rPr lang="en-US" sz="1899" b="true">
                          <a:solidFill>
                            <a:srgbClr val="000000"/>
                          </a:solidFill>
                          <a:latin typeface="Futura Bold"/>
                          <a:ea typeface="Futura Bold"/>
                          <a:cs typeface="Futura Bold"/>
                          <a:sym typeface="Futura Bold"/>
                        </a:rPr>
                        <a:t>1</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3FC9EE"/>
                    </a:solidFill>
                  </a:tcPr>
                </a:tc>
                <a:tc>
                  <a:txBody>
                    <a:bodyPr anchor="t" rtlCol="false"/>
                    <a:lstStyle/>
                    <a:p>
                      <a:pPr algn="ctr">
                        <a:lnSpc>
                          <a:spcPts val="2754"/>
                        </a:lnSpc>
                        <a:defRPr/>
                      </a:pPr>
                      <a:r>
                        <a:rPr lang="en-US" sz="1800" b="true">
                          <a:solidFill>
                            <a:srgbClr val="000000"/>
                          </a:solidFill>
                          <a:latin typeface="Futura Bold"/>
                          <a:ea typeface="Futura Bold"/>
                          <a:cs typeface="Futura Bold"/>
                          <a:sym typeface="Futura Bold"/>
                        </a:rPr>
                        <a:t>NO AI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64DEFF"/>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This task is completed in a controlled environment designed to exclude AI. Knowledge, understanding, and skills are demonstrated and assessed independently.</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64DEFF"/>
                    </a:solidFill>
                  </a:tcPr>
                </a:tc>
              </a:tr>
              <a:tr h="1485833">
                <a:tc>
                  <a:txBody>
                    <a:bodyPr anchor="t" rtlCol="false"/>
                    <a:lstStyle/>
                    <a:p>
                      <a:pPr algn="ctr">
                        <a:lnSpc>
                          <a:spcPts val="2906"/>
                        </a:lnSpc>
                        <a:defRPr/>
                      </a:pPr>
                      <a:r>
                        <a:rPr lang="en-US" sz="1899" b="true">
                          <a:solidFill>
                            <a:srgbClr val="000000"/>
                          </a:solidFill>
                          <a:latin typeface="Futura Bold"/>
                          <a:ea typeface="Futura Bold"/>
                          <a:cs typeface="Futura Bold"/>
                          <a:sym typeface="Futura Bold"/>
                        </a:rPr>
                        <a:t>2</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A6F9BD"/>
                    </a:solidFill>
                  </a:tcPr>
                </a:tc>
                <a:tc>
                  <a:txBody>
                    <a:bodyPr anchor="t" rtlCol="false"/>
                    <a:lstStyle/>
                    <a:p>
                      <a:pPr algn="ctr">
                        <a:lnSpc>
                          <a:spcPts val="2754"/>
                        </a:lnSpc>
                        <a:defRPr/>
                      </a:pPr>
                      <a:r>
                        <a:rPr lang="en-US" sz="1800" b="true">
                          <a:solidFill>
                            <a:srgbClr val="000000"/>
                          </a:solidFill>
                          <a:latin typeface="Futura Bold"/>
                          <a:ea typeface="Futura Bold"/>
                          <a:cs typeface="Futura Bold"/>
                          <a:sym typeface="Futura Bold"/>
                        </a:rPr>
                        <a:t>AI PLANNING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FFD2"/>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This task focuses on planning activities such as topic exploration, outlining, and initial research. AI may be used to support this process, and the quality of planning and idea development is assessed whether or not AI was used.</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FFD2"/>
                    </a:solidFill>
                  </a:tcPr>
                </a:tc>
              </a:tr>
              <a:tr h="1516671">
                <a:tc>
                  <a:txBody>
                    <a:bodyPr anchor="t" rtlCol="false"/>
                    <a:lstStyle/>
                    <a:p>
                      <a:pPr algn="ctr">
                        <a:lnSpc>
                          <a:spcPts val="2906"/>
                        </a:lnSpc>
                        <a:defRPr/>
                      </a:pPr>
                      <a:r>
                        <a:rPr lang="en-US" sz="1899" b="true">
                          <a:solidFill>
                            <a:srgbClr val="000000"/>
                          </a:solidFill>
                          <a:latin typeface="Futura Bold"/>
                          <a:ea typeface="Futura Bold"/>
                          <a:cs typeface="Futura Bold"/>
                          <a:sym typeface="Futura Bold"/>
                        </a:rPr>
                        <a:t>3</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92A8F2"/>
                    </a:solidFill>
                  </a:tcPr>
                </a:tc>
                <a:tc>
                  <a:txBody>
                    <a:bodyPr anchor="t" rtlCol="false"/>
                    <a:lstStyle/>
                    <a:p>
                      <a:pPr algn="ctr">
                        <a:lnSpc>
                          <a:spcPts val="2754"/>
                        </a:lnSpc>
                        <a:defRPr/>
                      </a:pPr>
                      <a:r>
                        <a:rPr lang="en-US" sz="1800" b="true">
                          <a:solidFill>
                            <a:srgbClr val="000000"/>
                          </a:solidFill>
                          <a:latin typeface="Futura Bold"/>
                          <a:ea typeface="Futura Bold"/>
                          <a:cs typeface="Futura Bold"/>
                          <a:sym typeface="Futura Bold"/>
                        </a:rPr>
                        <a:t>AI COLLABORATION</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CFFF"/>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AI may be used to help complete this task, including idea generation, drafting, feedback, and refinement. It is designed so that AI alone will not reach the required standard. Assessment covers both the work itself and how AI outputs are evaluated, modified, and integrated.</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C1CFFF"/>
                    </a:solidFill>
                  </a:tcPr>
                </a:tc>
              </a:tr>
              <a:tr h="1192351">
                <a:tc>
                  <a:txBody>
                    <a:bodyPr anchor="t" rtlCol="false"/>
                    <a:lstStyle/>
                    <a:p>
                      <a:pPr algn="ctr">
                        <a:lnSpc>
                          <a:spcPts val="2906"/>
                        </a:lnSpc>
                        <a:defRPr/>
                      </a:pPr>
                      <a:r>
                        <a:rPr lang="en-US" sz="1899" b="true">
                          <a:solidFill>
                            <a:srgbClr val="000000"/>
                          </a:solidFill>
                          <a:latin typeface="Futura Bold"/>
                          <a:ea typeface="Futura Bold"/>
                          <a:cs typeface="Futura Bold"/>
                          <a:sym typeface="Futura Bold"/>
                        </a:rPr>
                        <a:t>4</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5DF93"/>
                    </a:solidFill>
                  </a:tcPr>
                </a:tc>
                <a:tc>
                  <a:txBody>
                    <a:bodyPr anchor="t" rtlCol="false"/>
                    <a:lstStyle/>
                    <a:p>
                      <a:pPr algn="ctr">
                        <a:lnSpc>
                          <a:spcPts val="2754"/>
                        </a:lnSpc>
                        <a:defRPr/>
                      </a:pPr>
                      <a:r>
                        <a:rPr lang="en-US" sz="1800" b="true">
                          <a:solidFill>
                            <a:srgbClr val="000000"/>
                          </a:solidFill>
                          <a:latin typeface="Futura Bold"/>
                          <a:ea typeface="Futura Bold"/>
                          <a:cs typeface="Futura Bold"/>
                          <a:sym typeface="Futura Bold"/>
                        </a:rPr>
                        <a:t>FULL AI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1C1"/>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There is an expectation of AI involvement in this task. The goal cannot be reached by AI or by a person working alone in the time available. Assessment focuses on the critical thinking and subject knowledge shown in directing AI.</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F1C1"/>
                    </a:solidFill>
                  </a:tcPr>
                </a:tc>
              </a:tr>
              <a:tr h="1192351">
                <a:tc>
                  <a:txBody>
                    <a:bodyPr anchor="t" rtlCol="false"/>
                    <a:lstStyle/>
                    <a:p>
                      <a:pPr algn="ctr">
                        <a:lnSpc>
                          <a:spcPts val="2906"/>
                        </a:lnSpc>
                        <a:defRPr/>
                      </a:pPr>
                      <a:r>
                        <a:rPr lang="en-US" sz="1899" b="true">
                          <a:solidFill>
                            <a:srgbClr val="000000"/>
                          </a:solidFill>
                          <a:latin typeface="Futura Bold"/>
                          <a:ea typeface="Futura Bold"/>
                          <a:cs typeface="Futura Bold"/>
                          <a:sym typeface="Futura Bold"/>
                        </a:rPr>
                        <a:t>5</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C9BE1"/>
                    </a:solidFill>
                  </a:tcPr>
                </a:tc>
                <a:tc>
                  <a:txBody>
                    <a:bodyPr anchor="t" rtlCol="false"/>
                    <a:lstStyle/>
                    <a:p>
                      <a:pPr algn="ctr">
                        <a:lnSpc>
                          <a:spcPts val="2754"/>
                        </a:lnSpc>
                        <a:defRPr/>
                      </a:pPr>
                      <a:r>
                        <a:rPr lang="en-US" sz="1800" b="true">
                          <a:solidFill>
                            <a:srgbClr val="000000"/>
                          </a:solidFill>
                          <a:latin typeface="Futura Bold"/>
                          <a:ea typeface="Futura Bold"/>
                          <a:cs typeface="Futura Bold"/>
                          <a:sym typeface="Futura Bold"/>
                        </a:rPr>
                        <a:t>AI EXPLORATION </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C1EE"/>
                    </a:solidFill>
                  </a:tcPr>
                </a:tc>
                <a:tc>
                  <a:txBody>
                    <a:bodyPr anchor="t" rtlCol="false"/>
                    <a:lstStyle/>
                    <a:p>
                      <a:pPr algn="ctr">
                        <a:lnSpc>
                          <a:spcPts val="2600"/>
                        </a:lnSpc>
                        <a:defRPr/>
                      </a:pPr>
                      <a:r>
                        <a:rPr lang="en-US" sz="1699">
                          <a:solidFill>
                            <a:srgbClr val="000000"/>
                          </a:solidFill>
                          <a:latin typeface="Futura"/>
                          <a:ea typeface="Futura"/>
                          <a:cs typeface="Futura"/>
                          <a:sym typeface="Futura"/>
                        </a:rPr>
                        <a:t>This task is designed for creative AI use to solve problems, generate novel insights, or develop innovative solutions in the discipline. Approaches may be co-designed by students and instructors.</a:t>
                      </a:r>
                      <a:endParaRPr lang="en-US" sz="1100"/>
                    </a:p>
                  </a:txBody>
                  <a:tcPr marL="85725" marR="85725" marT="85725" marB="85725" anchor="ctr">
                    <a:lnL cmpd="sng" algn="ctr" cap="flat" w="9525">
                      <a:solidFill>
                        <a:srgbClr val="000000"/>
                      </a:solidFill>
                      <a:prstDash val="solid"/>
                      <a:round/>
                      <a:headEnd type="none" w="med" len="med"/>
                      <a:tailEnd type="none" w="med" len="med"/>
                    </a:lnL>
                    <a:lnR cmpd="sng" algn="ctr" cap="flat" w="9525">
                      <a:solidFill>
                        <a:srgbClr val="000000"/>
                      </a:solidFill>
                      <a:prstDash val="solid"/>
                      <a:round/>
                      <a:headEnd type="none" w="med" len="med"/>
                      <a:tailEnd type="none" w="med" len="med"/>
                    </a:lnR>
                    <a:lnT cmpd="sng" algn="ctr" cap="flat" w="9525">
                      <a:solidFill>
                        <a:srgbClr val="000000"/>
                      </a:solidFill>
                      <a:prstDash val="solid"/>
                      <a:round/>
                      <a:headEnd type="none" w="med" len="med"/>
                      <a:tailEnd type="none" w="med" len="med"/>
                    </a:lnT>
                    <a:lnB cmpd="sng" algn="ctr" cap="flat" w="9525">
                      <a:solidFill>
                        <a:srgbClr val="000000"/>
                      </a:solidFill>
                      <a:prstDash val="solid"/>
                      <a:round/>
                      <a:headEnd type="none" w="med" len="med"/>
                      <a:tailEnd type="none" w="med" len="med"/>
                    </a:lnB>
                    <a:solidFill>
                      <a:srgbClr val="FFC1EE"/>
                    </a:solidFill>
                  </a:tcPr>
                </a:tc>
              </a:tr>
            </a:tbl>
          </a:graphicData>
        </a:graphic>
      </p:graphicFrame>
      <p:sp>
        <p:nvSpPr>
          <p:cNvPr name="Freeform 3" id="3"/>
          <p:cNvSpPr/>
          <p:nvPr/>
        </p:nvSpPr>
        <p:spPr>
          <a:xfrm flipH="false" flipV="false" rot="0">
            <a:off x="1537601" y="1372266"/>
            <a:ext cx="213503" cy="275488"/>
          </a:xfrm>
          <a:custGeom>
            <a:avLst/>
            <a:gdLst/>
            <a:ahLst/>
            <a:cxnLst/>
            <a:rect r="r" b="b" t="t" l="l"/>
            <a:pathLst>
              <a:path h="275488" w="213503">
                <a:moveTo>
                  <a:pt x="0" y="0"/>
                </a:moveTo>
                <a:lnTo>
                  <a:pt x="213503" y="0"/>
                </a:lnTo>
                <a:lnTo>
                  <a:pt x="213503" y="275488"/>
                </a:lnTo>
                <a:lnTo>
                  <a:pt x="0" y="2754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212586" y="49219"/>
            <a:ext cx="4266828" cy="453353"/>
          </a:xfrm>
          <a:prstGeom prst="rect">
            <a:avLst/>
          </a:prstGeom>
        </p:spPr>
        <p:txBody>
          <a:bodyPr anchor="t" rtlCol="false" tIns="0" lIns="0" bIns="0" rIns="0">
            <a:spAutoFit/>
          </a:bodyPr>
          <a:lstStyle/>
          <a:p>
            <a:pPr algn="ctr">
              <a:lnSpc>
                <a:spcPts val="3362"/>
              </a:lnSpc>
            </a:pPr>
            <a:r>
              <a:rPr lang="en-US" sz="2401">
                <a:solidFill>
                  <a:srgbClr val="000000"/>
                </a:solidFill>
                <a:latin typeface="Futura"/>
                <a:ea typeface="Futura"/>
                <a:cs typeface="Futura"/>
                <a:sym typeface="Futura"/>
              </a:rPr>
              <a:t>The AI Assessment Scale (AIAS) </a:t>
            </a:r>
          </a:p>
        </p:txBody>
      </p:sp>
      <p:sp>
        <p:nvSpPr>
          <p:cNvPr name="TextBox 5" id="5"/>
          <p:cNvSpPr txBox="true"/>
          <p:nvPr/>
        </p:nvSpPr>
        <p:spPr>
          <a:xfrm rot="0">
            <a:off x="7479414" y="195801"/>
            <a:ext cx="356146" cy="269240"/>
          </a:xfrm>
          <a:prstGeom prst="rect">
            <a:avLst/>
          </a:prstGeom>
        </p:spPr>
        <p:txBody>
          <a:bodyPr anchor="t" rtlCol="false" tIns="0" lIns="0" bIns="0" rIns="0">
            <a:spAutoFit/>
          </a:bodyPr>
          <a:lstStyle/>
          <a:p>
            <a:pPr algn="ctr">
              <a:lnSpc>
                <a:spcPts val="1959"/>
              </a:lnSpc>
              <a:spcBef>
                <a:spcPct val="0"/>
              </a:spcBef>
            </a:pPr>
            <a:r>
              <a:rPr lang="en-US" sz="1399">
                <a:solidFill>
                  <a:srgbClr val="000000"/>
                </a:solidFill>
                <a:latin typeface="Futura"/>
                <a:ea typeface="Futura"/>
                <a:cs typeface="Futura"/>
                <a:sym typeface="Futura"/>
              </a:rPr>
              <a:t>v2.1</a:t>
            </a:r>
          </a:p>
        </p:txBody>
      </p:sp>
      <p:grpSp>
        <p:nvGrpSpPr>
          <p:cNvPr name="Group 6" id="6"/>
          <p:cNvGrpSpPr/>
          <p:nvPr/>
        </p:nvGrpSpPr>
        <p:grpSpPr>
          <a:xfrm rot="0">
            <a:off x="152743" y="7242286"/>
            <a:ext cx="10007783" cy="233549"/>
            <a:chOff x="0" y="0"/>
            <a:chExt cx="13343710" cy="311398"/>
          </a:xfrm>
        </p:grpSpPr>
        <p:sp>
          <p:nvSpPr>
            <p:cNvPr name="Freeform 7" id="7"/>
            <p:cNvSpPr/>
            <p:nvPr/>
          </p:nvSpPr>
          <p:spPr>
            <a:xfrm flipH="false" flipV="false" rot="0">
              <a:off x="0" y="0"/>
              <a:ext cx="889709" cy="311398"/>
            </a:xfrm>
            <a:custGeom>
              <a:avLst/>
              <a:gdLst/>
              <a:ahLst/>
              <a:cxnLst/>
              <a:rect r="r" b="b" t="t" l="l"/>
              <a:pathLst>
                <a:path h="311398" w="889709">
                  <a:moveTo>
                    <a:pt x="0" y="0"/>
                  </a:moveTo>
                  <a:lnTo>
                    <a:pt x="889709" y="0"/>
                  </a:lnTo>
                  <a:lnTo>
                    <a:pt x="889709" y="311398"/>
                  </a:lnTo>
                  <a:lnTo>
                    <a:pt x="0" y="311398"/>
                  </a:lnTo>
                  <a:lnTo>
                    <a:pt x="0" y="0"/>
                  </a:lnTo>
                  <a:close/>
                </a:path>
              </a:pathLst>
            </a:custGeom>
            <a:blipFill>
              <a:blip r:embed="rId4"/>
              <a:stretch>
                <a:fillRect l="0" t="0" r="0" b="0"/>
              </a:stretch>
            </a:blipFill>
          </p:spPr>
        </p:sp>
        <p:sp>
          <p:nvSpPr>
            <p:cNvPr name="TextBox 8" id="8"/>
            <p:cNvSpPr txBox="true"/>
            <p:nvPr/>
          </p:nvSpPr>
          <p:spPr>
            <a:xfrm rot="0">
              <a:off x="979764" y="-11306"/>
              <a:ext cx="12363946" cy="286385"/>
            </a:xfrm>
            <a:prstGeom prst="rect">
              <a:avLst/>
            </a:prstGeom>
          </p:spPr>
          <p:txBody>
            <a:bodyPr anchor="t" rtlCol="false" tIns="0" lIns="0" bIns="0" rIns="0">
              <a:spAutoFit/>
            </a:bodyPr>
            <a:lstStyle/>
            <a:p>
              <a:pPr algn="ctr">
                <a:lnSpc>
                  <a:spcPts val="1679"/>
                </a:lnSpc>
                <a:spcBef>
                  <a:spcPct val="0"/>
                </a:spcBef>
              </a:pPr>
              <a:r>
                <a:rPr lang="en-US" sz="1200">
                  <a:solidFill>
                    <a:srgbClr val="000000"/>
                  </a:solidFill>
                  <a:latin typeface="Futura"/>
                  <a:ea typeface="Futura"/>
                  <a:cs typeface="Futura"/>
                  <a:sym typeface="Futura"/>
                </a:rPr>
                <a:t> AI Assessment Scale (AIAS) v2.1 </a:t>
              </a:r>
              <a:r>
                <a:rPr lang="en-US" sz="1200">
                  <a:solidFill>
                    <a:srgbClr val="000000"/>
                  </a:solidFill>
                  <a:latin typeface="Futura"/>
                  <a:ea typeface="Futura"/>
                  <a:cs typeface="Futura"/>
                  <a:sym typeface="Futura"/>
                </a:rPr>
                <a:t>© 2026 Learning Innovation Practice Ltd. Based on the original AIAS by Perkins, Furze, Roe &amp; MacVaugh.</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04182" y="756000"/>
            <a:ext cx="6283636" cy="6048000"/>
          </a:xfrm>
          <a:custGeom>
            <a:avLst/>
            <a:gdLst/>
            <a:ahLst/>
            <a:cxnLst/>
            <a:rect r="r" b="b" t="t" l="l"/>
            <a:pathLst>
              <a:path h="6048000" w="6283636">
                <a:moveTo>
                  <a:pt x="0" y="0"/>
                </a:moveTo>
                <a:lnTo>
                  <a:pt x="6283636" y="0"/>
                </a:lnTo>
                <a:lnTo>
                  <a:pt x="6283636" y="6048000"/>
                </a:lnTo>
                <a:lnTo>
                  <a:pt x="0" y="604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236243" y="1433637"/>
            <a:ext cx="1776578" cy="83693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5. AI Exploration</a:t>
            </a:r>
          </a:p>
        </p:txBody>
      </p:sp>
      <p:sp>
        <p:nvSpPr>
          <p:cNvPr name="TextBox 4" id="4"/>
          <p:cNvSpPr txBox="true"/>
          <p:nvPr/>
        </p:nvSpPr>
        <p:spPr>
          <a:xfrm rot="0">
            <a:off x="2620048" y="3958117"/>
            <a:ext cx="1232390" cy="43688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4. Full AI</a:t>
            </a:r>
          </a:p>
        </p:txBody>
      </p:sp>
      <p:sp>
        <p:nvSpPr>
          <p:cNvPr name="TextBox 5" id="5"/>
          <p:cNvSpPr txBox="true"/>
          <p:nvPr/>
        </p:nvSpPr>
        <p:spPr>
          <a:xfrm rot="0">
            <a:off x="4462849" y="5077900"/>
            <a:ext cx="1766302" cy="83693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3. AI Collaboration</a:t>
            </a:r>
            <a:r>
              <a:rPr lang="en-US" sz="2300" b="true">
                <a:solidFill>
                  <a:srgbClr val="000000"/>
                </a:solidFill>
                <a:latin typeface="Futura Bold"/>
                <a:ea typeface="Futura Bold"/>
                <a:cs typeface="Futura Bold"/>
                <a:sym typeface="Futura Bold"/>
              </a:rPr>
              <a:t> </a:t>
            </a:r>
          </a:p>
        </p:txBody>
      </p:sp>
      <p:sp>
        <p:nvSpPr>
          <p:cNvPr name="TextBox 6" id="6"/>
          <p:cNvSpPr txBox="true"/>
          <p:nvPr/>
        </p:nvSpPr>
        <p:spPr>
          <a:xfrm rot="0">
            <a:off x="6643366" y="3758092"/>
            <a:ext cx="1505051" cy="83693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2. AI Planning</a:t>
            </a:r>
          </a:p>
        </p:txBody>
      </p:sp>
      <p:sp>
        <p:nvSpPr>
          <p:cNvPr name="TextBox 7" id="7"/>
          <p:cNvSpPr txBox="true"/>
          <p:nvPr/>
        </p:nvSpPr>
        <p:spPr>
          <a:xfrm rot="0">
            <a:off x="5735143" y="1633662"/>
            <a:ext cx="1407832" cy="43688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1. No AI</a:t>
            </a:r>
          </a:p>
        </p:txBody>
      </p:sp>
      <p:sp>
        <p:nvSpPr>
          <p:cNvPr name="TextBox 8" id="8"/>
          <p:cNvSpPr txBox="true"/>
          <p:nvPr/>
        </p:nvSpPr>
        <p:spPr>
          <a:xfrm rot="0">
            <a:off x="4420109" y="3053520"/>
            <a:ext cx="1851781" cy="1109980"/>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sp>
        <p:nvSpPr>
          <p:cNvPr name="TextBox 9" id="9"/>
          <p:cNvSpPr txBox="true"/>
          <p:nvPr/>
        </p:nvSpPr>
        <p:spPr>
          <a:xfrm rot="0">
            <a:off x="4537268" y="3053520"/>
            <a:ext cx="1617464" cy="1109980"/>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nvGrpSpPr>
          <p:cNvPr name="Group 10" id="10"/>
          <p:cNvGrpSpPr/>
          <p:nvPr/>
        </p:nvGrpSpPr>
        <p:grpSpPr>
          <a:xfrm rot="0">
            <a:off x="2538899" y="6804000"/>
            <a:ext cx="5614203" cy="388620"/>
            <a:chOff x="0" y="0"/>
            <a:chExt cx="7485604" cy="518160"/>
          </a:xfrm>
        </p:grpSpPr>
        <p:sp>
          <p:nvSpPr>
            <p:cNvPr name="Freeform 11" id="11"/>
            <p:cNvSpPr/>
            <p:nvPr/>
          </p:nvSpPr>
          <p:spPr>
            <a:xfrm flipH="false" flipV="false" rot="0">
              <a:off x="0" y="103381"/>
              <a:ext cx="1031932" cy="311398"/>
            </a:xfrm>
            <a:custGeom>
              <a:avLst/>
              <a:gdLst/>
              <a:ahLst/>
              <a:cxnLst/>
              <a:rect r="r" b="b" t="t" l="l"/>
              <a:pathLst>
                <a:path h="311398" w="1031932">
                  <a:moveTo>
                    <a:pt x="0" y="0"/>
                  </a:moveTo>
                  <a:lnTo>
                    <a:pt x="1031932" y="0"/>
                  </a:lnTo>
                  <a:lnTo>
                    <a:pt x="1031932" y="311398"/>
                  </a:lnTo>
                  <a:lnTo>
                    <a:pt x="0" y="311398"/>
                  </a:lnTo>
                  <a:lnTo>
                    <a:pt x="0" y="0"/>
                  </a:lnTo>
                  <a:close/>
                </a:path>
              </a:pathLst>
            </a:custGeom>
            <a:blipFill>
              <a:blip r:embed="rId4"/>
              <a:stretch>
                <a:fillRect l="0" t="-7992" r="0" b="-7992"/>
              </a:stretch>
            </a:blipFill>
          </p:spPr>
        </p:sp>
        <p:sp>
          <p:nvSpPr>
            <p:cNvPr name="TextBox 12" id="12"/>
            <p:cNvSpPr txBox="true"/>
            <p:nvPr/>
          </p:nvSpPr>
          <p:spPr>
            <a:xfrm rot="0">
              <a:off x="935703" y="-47625"/>
              <a:ext cx="6549901" cy="565785"/>
            </a:xfrm>
            <a:prstGeom prst="rect">
              <a:avLst/>
            </a:prstGeom>
          </p:spPr>
          <p:txBody>
            <a:bodyPr anchor="t" rtlCol="false" tIns="0" lIns="0" bIns="0" rIns="0">
              <a:spAutoFit/>
            </a:bodyPr>
            <a:lstStyle/>
            <a:p>
              <a:pPr algn="ctr">
                <a:lnSpc>
                  <a:spcPts val="1679"/>
                </a:lnSpc>
                <a:spcBef>
                  <a:spcPct val="0"/>
                </a:spcBef>
              </a:pPr>
              <a:r>
                <a:rPr lang="en-US" sz="1200">
                  <a:solidFill>
                    <a:srgbClr val="000000"/>
                  </a:solidFill>
                  <a:latin typeface="Futura"/>
                  <a:ea typeface="Futura"/>
                  <a:cs typeface="Futura"/>
                  <a:sym typeface="Futura"/>
                </a:rPr>
                <a:t> AI Assessment Scale (AIAS) v2.1 </a:t>
              </a:r>
              <a:r>
                <a:rPr lang="en-US" sz="1200">
                  <a:solidFill>
                    <a:srgbClr val="000000"/>
                  </a:solidFill>
                  <a:latin typeface="Futura"/>
                  <a:ea typeface="Futura"/>
                  <a:cs typeface="Futura"/>
                  <a:sym typeface="Futura"/>
                </a:rPr>
                <a:t>© 2026 Learning Innovation Practice Ltd. Based on the original AIAS by Perkins, Furze, Roe &amp; MacVaugh.</a:t>
              </a:r>
            </a:p>
          </p:txBody>
        </p:sp>
      </p:grpSp>
      <p:sp>
        <p:nvSpPr>
          <p:cNvPr name="Freeform 13" id="13"/>
          <p:cNvSpPr/>
          <p:nvPr/>
        </p:nvSpPr>
        <p:spPr>
          <a:xfrm flipH="false" flipV="false" rot="0">
            <a:off x="6332308" y="2270567"/>
            <a:ext cx="213503" cy="275488"/>
          </a:xfrm>
          <a:custGeom>
            <a:avLst/>
            <a:gdLst/>
            <a:ahLst/>
            <a:cxnLst/>
            <a:rect r="r" b="b" t="t" l="l"/>
            <a:pathLst>
              <a:path h="275488" w="213503">
                <a:moveTo>
                  <a:pt x="0" y="0"/>
                </a:moveTo>
                <a:lnTo>
                  <a:pt x="213503" y="0"/>
                </a:lnTo>
                <a:lnTo>
                  <a:pt x="213503" y="275488"/>
                </a:lnTo>
                <a:lnTo>
                  <a:pt x="0" y="2754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1699">
            <a:off x="8617202" y="2191064"/>
            <a:ext cx="1827392" cy="1844158"/>
          </a:xfrm>
          <a:custGeom>
            <a:avLst/>
            <a:gdLst/>
            <a:ahLst/>
            <a:cxnLst/>
            <a:rect r="r" b="b" t="t" l="l"/>
            <a:pathLst>
              <a:path h="1844158" w="1827392">
                <a:moveTo>
                  <a:pt x="0" y="0"/>
                </a:moveTo>
                <a:lnTo>
                  <a:pt x="1827393" y="0"/>
                </a:lnTo>
                <a:lnTo>
                  <a:pt x="1827393" y="1844157"/>
                </a:lnTo>
                <a:lnTo>
                  <a:pt x="0" y="18441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189549" y="2710892"/>
            <a:ext cx="775607" cy="775607"/>
            <a:chOff x="0" y="0"/>
            <a:chExt cx="1034143" cy="1034143"/>
          </a:xfrm>
        </p:grpSpPr>
        <p:sp>
          <p:nvSpPr>
            <p:cNvPr name="Freeform 4" id="4"/>
            <p:cNvSpPr/>
            <p:nvPr/>
          </p:nvSpPr>
          <p:spPr>
            <a:xfrm flipH="false" flipV="false" rot="0">
              <a:off x="0" y="0"/>
              <a:ext cx="1034143" cy="1034143"/>
            </a:xfrm>
            <a:custGeom>
              <a:avLst/>
              <a:gdLst/>
              <a:ahLst/>
              <a:cxnLst/>
              <a:rect r="r" b="b" t="t" l="l"/>
              <a:pathLst>
                <a:path h="1034143" w="1034143">
                  <a:moveTo>
                    <a:pt x="0" y="0"/>
                  </a:moveTo>
                  <a:lnTo>
                    <a:pt x="1034143" y="0"/>
                  </a:lnTo>
                  <a:lnTo>
                    <a:pt x="1034143" y="1034143"/>
                  </a:lnTo>
                  <a:lnTo>
                    <a:pt x="0" y="103414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240502" y="309215"/>
              <a:ext cx="553138" cy="358563"/>
            </a:xfrm>
            <a:prstGeom prst="rect">
              <a:avLst/>
            </a:prstGeom>
          </p:spPr>
          <p:txBody>
            <a:bodyPr anchor="t" rtlCol="false" tIns="0" lIns="0" bIns="0" rIns="0">
              <a:spAutoFit/>
            </a:bodyPr>
            <a:lstStyle/>
            <a:p>
              <a:pPr algn="ctr">
                <a:lnSpc>
                  <a:spcPts val="2082"/>
                </a:lnSpc>
              </a:pPr>
              <a:r>
                <a:rPr lang="en-US" sz="1487">
                  <a:solidFill>
                    <a:srgbClr val="000000"/>
                  </a:solidFill>
                  <a:latin typeface="Futura"/>
                  <a:ea typeface="Futura"/>
                  <a:cs typeface="Futura"/>
                  <a:sym typeface="Futura"/>
                </a:rPr>
                <a:t>AIAS</a:t>
              </a:r>
            </a:p>
          </p:txBody>
        </p:sp>
      </p:grpSp>
      <p:sp>
        <p:nvSpPr>
          <p:cNvPr name="TextBox 6" id="6"/>
          <p:cNvSpPr txBox="true"/>
          <p:nvPr/>
        </p:nvSpPr>
        <p:spPr>
          <a:xfrm rot="0">
            <a:off x="8704977" y="2575343"/>
            <a:ext cx="555968" cy="255397"/>
          </a:xfrm>
          <a:prstGeom prst="rect">
            <a:avLst/>
          </a:prstGeom>
        </p:spPr>
        <p:txBody>
          <a:bodyPr anchor="t" rtlCol="false" tIns="0" lIns="0" bIns="0" rIns="0">
            <a:spAutoFit/>
          </a:bodyPr>
          <a:lstStyle/>
          <a:p>
            <a:pPr algn="ctr">
              <a:lnSpc>
                <a:spcPts val="657"/>
              </a:lnSpc>
              <a:spcBef>
                <a:spcPct val="0"/>
              </a:spcBef>
            </a:pPr>
            <a:r>
              <a:rPr lang="en-US" b="true" sz="469">
                <a:solidFill>
                  <a:srgbClr val="000000"/>
                </a:solidFill>
                <a:latin typeface="Futura Bold"/>
                <a:ea typeface="Futura Bold"/>
                <a:cs typeface="Futura Bold"/>
                <a:sym typeface="Futura Bold"/>
              </a:rPr>
              <a:t>Designed for creative, exploratory AI use</a:t>
            </a:r>
          </a:p>
        </p:txBody>
      </p:sp>
      <p:grpSp>
        <p:nvGrpSpPr>
          <p:cNvPr name="Group 7" id="7"/>
          <p:cNvGrpSpPr/>
          <p:nvPr/>
        </p:nvGrpSpPr>
        <p:grpSpPr>
          <a:xfrm rot="0">
            <a:off x="9138562" y="2637656"/>
            <a:ext cx="922079" cy="922079"/>
            <a:chOff x="0" y="0"/>
            <a:chExt cx="1229438" cy="1229438"/>
          </a:xfrm>
        </p:grpSpPr>
        <p:sp>
          <p:nvSpPr>
            <p:cNvPr name="Freeform 8" id="8"/>
            <p:cNvSpPr/>
            <p:nvPr/>
          </p:nvSpPr>
          <p:spPr>
            <a:xfrm flipH="false" flipV="false" rot="0">
              <a:off x="0" y="0"/>
              <a:ext cx="1229438" cy="1229438"/>
            </a:xfrm>
            <a:custGeom>
              <a:avLst/>
              <a:gdLst/>
              <a:ahLst/>
              <a:cxnLst/>
              <a:rect r="r" b="b" t="t" l="l"/>
              <a:pathLst>
                <a:path h="1229438" w="1229438">
                  <a:moveTo>
                    <a:pt x="0" y="0"/>
                  </a:moveTo>
                  <a:lnTo>
                    <a:pt x="1229438" y="0"/>
                  </a:lnTo>
                  <a:lnTo>
                    <a:pt x="1229438" y="1229438"/>
                  </a:lnTo>
                  <a:lnTo>
                    <a:pt x="0" y="12294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285921" y="368877"/>
              <a:ext cx="657597" cy="425009"/>
            </a:xfrm>
            <a:prstGeom prst="rect">
              <a:avLst/>
            </a:prstGeom>
          </p:spPr>
          <p:txBody>
            <a:bodyPr anchor="t" rtlCol="false" tIns="0" lIns="0" bIns="0" rIns="0">
              <a:spAutoFit/>
            </a:bodyPr>
            <a:lstStyle/>
            <a:p>
              <a:pPr algn="ctr">
                <a:lnSpc>
                  <a:spcPts val="2475"/>
                </a:lnSpc>
              </a:pPr>
              <a:r>
                <a:rPr lang="en-US" sz="1768">
                  <a:solidFill>
                    <a:srgbClr val="000000"/>
                  </a:solidFill>
                  <a:latin typeface="Futura"/>
                  <a:ea typeface="Futura"/>
                  <a:cs typeface="Futura"/>
                  <a:sym typeface="Futura"/>
                </a:rPr>
                <a:t>AIAS</a:t>
              </a:r>
            </a:p>
          </p:txBody>
        </p:sp>
      </p:grpSp>
      <p:grpSp>
        <p:nvGrpSpPr>
          <p:cNvPr name="Group 10" id="10"/>
          <p:cNvGrpSpPr/>
          <p:nvPr/>
        </p:nvGrpSpPr>
        <p:grpSpPr>
          <a:xfrm rot="0">
            <a:off x="7077821" y="2701505"/>
            <a:ext cx="888171" cy="888171"/>
            <a:chOff x="0" y="0"/>
            <a:chExt cx="1184228" cy="1184228"/>
          </a:xfrm>
        </p:grpSpPr>
        <p:sp>
          <p:nvSpPr>
            <p:cNvPr name="Freeform 11" id="11"/>
            <p:cNvSpPr/>
            <p:nvPr/>
          </p:nvSpPr>
          <p:spPr>
            <a:xfrm flipH="false" flipV="false" rot="0">
              <a:off x="0" y="0"/>
              <a:ext cx="1184228" cy="1184228"/>
            </a:xfrm>
            <a:custGeom>
              <a:avLst/>
              <a:gdLst/>
              <a:ahLst/>
              <a:cxnLst/>
              <a:rect r="r" b="b" t="t" l="l"/>
              <a:pathLst>
                <a:path h="1184228" w="1184228">
                  <a:moveTo>
                    <a:pt x="0" y="0"/>
                  </a:moveTo>
                  <a:lnTo>
                    <a:pt x="1184228" y="0"/>
                  </a:lnTo>
                  <a:lnTo>
                    <a:pt x="1184228" y="1184228"/>
                  </a:lnTo>
                  <a:lnTo>
                    <a:pt x="0" y="11842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275407" y="352861"/>
              <a:ext cx="633415" cy="411832"/>
            </a:xfrm>
            <a:prstGeom prst="rect">
              <a:avLst/>
            </a:prstGeom>
          </p:spPr>
          <p:txBody>
            <a:bodyPr anchor="t" rtlCol="false" tIns="0" lIns="0" bIns="0" rIns="0">
              <a:spAutoFit/>
            </a:bodyPr>
            <a:lstStyle/>
            <a:p>
              <a:pPr algn="ctr">
                <a:lnSpc>
                  <a:spcPts val="2384"/>
                </a:lnSpc>
              </a:pPr>
              <a:r>
                <a:rPr lang="en-US" sz="1703">
                  <a:solidFill>
                    <a:srgbClr val="000000"/>
                  </a:solidFill>
                  <a:latin typeface="Futura"/>
                  <a:ea typeface="Futura"/>
                  <a:cs typeface="Futura"/>
                  <a:sym typeface="Futura"/>
                </a:rPr>
                <a:t>AIAS</a:t>
              </a:r>
            </a:p>
          </p:txBody>
        </p:sp>
      </p:grpSp>
      <p:sp>
        <p:nvSpPr>
          <p:cNvPr name="Freeform 13" id="13"/>
          <p:cNvSpPr/>
          <p:nvPr/>
        </p:nvSpPr>
        <p:spPr>
          <a:xfrm flipH="false" flipV="false" rot="781549">
            <a:off x="6596434" y="2257419"/>
            <a:ext cx="1822739" cy="1776342"/>
          </a:xfrm>
          <a:custGeom>
            <a:avLst/>
            <a:gdLst/>
            <a:ahLst/>
            <a:cxnLst/>
            <a:rect r="r" b="b" t="t" l="l"/>
            <a:pathLst>
              <a:path h="1776342" w="1822739">
                <a:moveTo>
                  <a:pt x="0" y="0"/>
                </a:moveTo>
                <a:lnTo>
                  <a:pt x="1822739" y="0"/>
                </a:lnTo>
                <a:lnTo>
                  <a:pt x="1822739" y="1776342"/>
                </a:lnTo>
                <a:lnTo>
                  <a:pt x="0" y="177634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4" id="14"/>
          <p:cNvGrpSpPr/>
          <p:nvPr/>
        </p:nvGrpSpPr>
        <p:grpSpPr>
          <a:xfrm rot="0">
            <a:off x="7111607" y="2669057"/>
            <a:ext cx="888171" cy="888171"/>
            <a:chOff x="0" y="0"/>
            <a:chExt cx="1184228" cy="1184228"/>
          </a:xfrm>
        </p:grpSpPr>
        <p:sp>
          <p:nvSpPr>
            <p:cNvPr name="Freeform 15" id="15"/>
            <p:cNvSpPr/>
            <p:nvPr/>
          </p:nvSpPr>
          <p:spPr>
            <a:xfrm flipH="false" flipV="false" rot="0">
              <a:off x="0" y="0"/>
              <a:ext cx="1184228" cy="1184228"/>
            </a:xfrm>
            <a:custGeom>
              <a:avLst/>
              <a:gdLst/>
              <a:ahLst/>
              <a:cxnLst/>
              <a:rect r="r" b="b" t="t" l="l"/>
              <a:pathLst>
                <a:path h="1184228" w="1184228">
                  <a:moveTo>
                    <a:pt x="0" y="0"/>
                  </a:moveTo>
                  <a:lnTo>
                    <a:pt x="1184228" y="0"/>
                  </a:lnTo>
                  <a:lnTo>
                    <a:pt x="1184228" y="1184228"/>
                  </a:lnTo>
                  <a:lnTo>
                    <a:pt x="0" y="11842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275407" y="352861"/>
              <a:ext cx="633415" cy="411832"/>
            </a:xfrm>
            <a:prstGeom prst="rect">
              <a:avLst/>
            </a:prstGeom>
          </p:spPr>
          <p:txBody>
            <a:bodyPr anchor="t" rtlCol="false" tIns="0" lIns="0" bIns="0" rIns="0">
              <a:spAutoFit/>
            </a:bodyPr>
            <a:lstStyle/>
            <a:p>
              <a:pPr algn="ctr">
                <a:lnSpc>
                  <a:spcPts val="2384"/>
                </a:lnSpc>
              </a:pPr>
              <a:r>
                <a:rPr lang="en-US" sz="1703">
                  <a:solidFill>
                    <a:srgbClr val="000000"/>
                  </a:solidFill>
                  <a:latin typeface="Futura"/>
                  <a:ea typeface="Futura"/>
                  <a:cs typeface="Futura"/>
                  <a:sym typeface="Futura"/>
                </a:rPr>
                <a:t>AIAS</a:t>
              </a:r>
            </a:p>
          </p:txBody>
        </p:sp>
      </p:grpSp>
      <p:sp>
        <p:nvSpPr>
          <p:cNvPr name="Freeform 17" id="17"/>
          <p:cNvSpPr/>
          <p:nvPr/>
        </p:nvSpPr>
        <p:spPr>
          <a:xfrm flipH="false" flipV="false" rot="839088">
            <a:off x="4566928" y="2198527"/>
            <a:ext cx="1748000" cy="1881409"/>
          </a:xfrm>
          <a:custGeom>
            <a:avLst/>
            <a:gdLst/>
            <a:ahLst/>
            <a:cxnLst/>
            <a:rect r="r" b="b" t="t" l="l"/>
            <a:pathLst>
              <a:path h="1881409" w="1748000">
                <a:moveTo>
                  <a:pt x="0" y="0"/>
                </a:moveTo>
                <a:lnTo>
                  <a:pt x="1748000" y="0"/>
                </a:lnTo>
                <a:lnTo>
                  <a:pt x="1748000" y="1881409"/>
                </a:lnTo>
                <a:lnTo>
                  <a:pt x="0" y="18814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8" id="18"/>
          <p:cNvGrpSpPr/>
          <p:nvPr/>
        </p:nvGrpSpPr>
        <p:grpSpPr>
          <a:xfrm rot="0">
            <a:off x="4970576" y="2595291"/>
            <a:ext cx="940704" cy="940704"/>
            <a:chOff x="0" y="0"/>
            <a:chExt cx="1254272" cy="1254272"/>
          </a:xfrm>
        </p:grpSpPr>
        <p:sp>
          <p:nvSpPr>
            <p:cNvPr name="Freeform 19" id="19"/>
            <p:cNvSpPr/>
            <p:nvPr/>
          </p:nvSpPr>
          <p:spPr>
            <a:xfrm flipH="false" flipV="false" rot="0">
              <a:off x="0" y="0"/>
              <a:ext cx="1254272" cy="1254272"/>
            </a:xfrm>
            <a:custGeom>
              <a:avLst/>
              <a:gdLst/>
              <a:ahLst/>
              <a:cxnLst/>
              <a:rect r="r" b="b" t="t" l="l"/>
              <a:pathLst>
                <a:path h="1254272" w="1254272">
                  <a:moveTo>
                    <a:pt x="0" y="0"/>
                  </a:moveTo>
                  <a:lnTo>
                    <a:pt x="1254272" y="0"/>
                  </a:lnTo>
                  <a:lnTo>
                    <a:pt x="1254272" y="1254272"/>
                  </a:lnTo>
                  <a:lnTo>
                    <a:pt x="0" y="12542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0" id="20"/>
            <p:cNvSpPr txBox="true"/>
            <p:nvPr/>
          </p:nvSpPr>
          <p:spPr>
            <a:xfrm rot="0">
              <a:off x="291696" y="368150"/>
              <a:ext cx="670880" cy="441772"/>
            </a:xfrm>
            <a:prstGeom prst="rect">
              <a:avLst/>
            </a:prstGeom>
          </p:spPr>
          <p:txBody>
            <a:bodyPr anchor="t" rtlCol="false" tIns="0" lIns="0" bIns="0" rIns="0">
              <a:spAutoFit/>
            </a:bodyPr>
            <a:lstStyle/>
            <a:p>
              <a:pPr algn="ctr">
                <a:lnSpc>
                  <a:spcPts val="2525"/>
                </a:lnSpc>
              </a:pPr>
              <a:r>
                <a:rPr lang="en-US" sz="1804">
                  <a:solidFill>
                    <a:srgbClr val="000000"/>
                  </a:solidFill>
                  <a:latin typeface="Futura"/>
                  <a:ea typeface="Futura"/>
                  <a:cs typeface="Futura"/>
                  <a:sym typeface="Futura"/>
                </a:rPr>
                <a:t>AIAS</a:t>
              </a:r>
            </a:p>
          </p:txBody>
        </p:sp>
      </p:grpSp>
      <p:sp>
        <p:nvSpPr>
          <p:cNvPr name="Freeform 21" id="21"/>
          <p:cNvSpPr/>
          <p:nvPr/>
        </p:nvSpPr>
        <p:spPr>
          <a:xfrm flipH="false" flipV="false" rot="0">
            <a:off x="2340036" y="2266395"/>
            <a:ext cx="1882588" cy="1745673"/>
          </a:xfrm>
          <a:custGeom>
            <a:avLst/>
            <a:gdLst/>
            <a:ahLst/>
            <a:cxnLst/>
            <a:rect r="r" b="b" t="t" l="l"/>
            <a:pathLst>
              <a:path h="1745673" w="1882588">
                <a:moveTo>
                  <a:pt x="0" y="0"/>
                </a:moveTo>
                <a:lnTo>
                  <a:pt x="1882588" y="0"/>
                </a:lnTo>
                <a:lnTo>
                  <a:pt x="1882588" y="1745673"/>
                </a:lnTo>
                <a:lnTo>
                  <a:pt x="0" y="17456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22" id="22"/>
          <p:cNvGrpSpPr/>
          <p:nvPr/>
        </p:nvGrpSpPr>
        <p:grpSpPr>
          <a:xfrm rot="0">
            <a:off x="2783573" y="2702814"/>
            <a:ext cx="872836" cy="872836"/>
            <a:chOff x="0" y="0"/>
            <a:chExt cx="1163782" cy="1163782"/>
          </a:xfrm>
        </p:grpSpPr>
        <p:sp>
          <p:nvSpPr>
            <p:cNvPr name="Freeform 23" id="23"/>
            <p:cNvSpPr/>
            <p:nvPr/>
          </p:nvSpPr>
          <p:spPr>
            <a:xfrm flipH="false" flipV="false" rot="0">
              <a:off x="0" y="0"/>
              <a:ext cx="1163782" cy="1163782"/>
            </a:xfrm>
            <a:custGeom>
              <a:avLst/>
              <a:gdLst/>
              <a:ahLst/>
              <a:cxnLst/>
              <a:rect r="r" b="b" t="t" l="l"/>
              <a:pathLst>
                <a:path h="1163782" w="1163782">
                  <a:moveTo>
                    <a:pt x="0" y="0"/>
                  </a:moveTo>
                  <a:lnTo>
                    <a:pt x="1163782" y="0"/>
                  </a:lnTo>
                  <a:lnTo>
                    <a:pt x="1163782" y="1163782"/>
                  </a:lnTo>
                  <a:lnTo>
                    <a:pt x="0" y="11637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4" id="24"/>
            <p:cNvSpPr txBox="true"/>
            <p:nvPr/>
          </p:nvSpPr>
          <p:spPr>
            <a:xfrm rot="0">
              <a:off x="270652" y="336092"/>
              <a:ext cx="622479" cy="415398"/>
            </a:xfrm>
            <a:prstGeom prst="rect">
              <a:avLst/>
            </a:prstGeom>
          </p:spPr>
          <p:txBody>
            <a:bodyPr anchor="t" rtlCol="false" tIns="0" lIns="0" bIns="0" rIns="0">
              <a:spAutoFit/>
            </a:bodyPr>
            <a:lstStyle/>
            <a:p>
              <a:pPr algn="ctr">
                <a:lnSpc>
                  <a:spcPts val="2343"/>
                </a:lnSpc>
              </a:pPr>
              <a:r>
                <a:rPr lang="en-US" sz="1674">
                  <a:solidFill>
                    <a:srgbClr val="000000"/>
                  </a:solidFill>
                  <a:latin typeface="Futura"/>
                  <a:ea typeface="Futura"/>
                  <a:cs typeface="Futura"/>
                  <a:sym typeface="Futura"/>
                </a:rPr>
                <a:t>AIAS</a:t>
              </a:r>
            </a:p>
          </p:txBody>
        </p:sp>
      </p:grpSp>
      <p:sp>
        <p:nvSpPr>
          <p:cNvPr name="Freeform 25" id="25">
            <a:hlinkClick r:id="rId14" tooltip="https://www.canva.com/design/DAGPFGuVGgs/cTH5JTsblc98U0Vc6Bb5Dw/edit?utm_content=DAGPFGuVGgs&amp;utm_campaign=designshare&amp;utm_medium=link2&amp;utm_source=sharebutton"/>
          </p:cNvPr>
          <p:cNvSpPr/>
          <p:nvPr/>
        </p:nvSpPr>
        <p:spPr>
          <a:xfrm flipH="false" flipV="false" rot="-5400000">
            <a:off x="246874" y="2174103"/>
            <a:ext cx="1805199" cy="1942974"/>
          </a:xfrm>
          <a:custGeom>
            <a:avLst/>
            <a:gdLst/>
            <a:ahLst/>
            <a:cxnLst/>
            <a:rect r="r" b="b" t="t" l="l"/>
            <a:pathLst>
              <a:path h="1942974" w="1805199">
                <a:moveTo>
                  <a:pt x="0" y="0"/>
                </a:moveTo>
                <a:lnTo>
                  <a:pt x="1805199" y="0"/>
                </a:lnTo>
                <a:lnTo>
                  <a:pt x="1805199" y="1942974"/>
                </a:lnTo>
                <a:lnTo>
                  <a:pt x="0" y="194297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26" id="26"/>
          <p:cNvGrpSpPr/>
          <p:nvPr/>
        </p:nvGrpSpPr>
        <p:grpSpPr>
          <a:xfrm rot="0">
            <a:off x="634163" y="2694290"/>
            <a:ext cx="902600" cy="902600"/>
            <a:chOff x="0" y="0"/>
            <a:chExt cx="1203466" cy="1203466"/>
          </a:xfrm>
        </p:grpSpPr>
        <p:sp>
          <p:nvSpPr>
            <p:cNvPr name="Freeform 27" id="27"/>
            <p:cNvSpPr/>
            <p:nvPr/>
          </p:nvSpPr>
          <p:spPr>
            <a:xfrm flipH="false" flipV="false" rot="0">
              <a:off x="0" y="0"/>
              <a:ext cx="1203466" cy="1203466"/>
            </a:xfrm>
            <a:custGeom>
              <a:avLst/>
              <a:gdLst/>
              <a:ahLst/>
              <a:cxnLst/>
              <a:rect r="r" b="b" t="t" l="l"/>
              <a:pathLst>
                <a:path h="1203466" w="1203466">
                  <a:moveTo>
                    <a:pt x="0" y="0"/>
                  </a:moveTo>
                  <a:lnTo>
                    <a:pt x="1203466" y="0"/>
                  </a:lnTo>
                  <a:lnTo>
                    <a:pt x="1203466" y="1203466"/>
                  </a:lnTo>
                  <a:lnTo>
                    <a:pt x="0" y="120346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8" id="28"/>
            <p:cNvSpPr txBox="true"/>
            <p:nvPr/>
          </p:nvSpPr>
          <p:spPr>
            <a:xfrm rot="0">
              <a:off x="279881" y="359676"/>
              <a:ext cx="643705" cy="417439"/>
            </a:xfrm>
            <a:prstGeom prst="rect">
              <a:avLst/>
            </a:prstGeom>
          </p:spPr>
          <p:txBody>
            <a:bodyPr anchor="t" rtlCol="false" tIns="0" lIns="0" bIns="0" rIns="0">
              <a:spAutoFit/>
            </a:bodyPr>
            <a:lstStyle/>
            <a:p>
              <a:pPr algn="ctr">
                <a:lnSpc>
                  <a:spcPts val="2423"/>
                </a:lnSpc>
              </a:pPr>
              <a:r>
                <a:rPr lang="en-US" sz="1731">
                  <a:solidFill>
                    <a:srgbClr val="000000"/>
                  </a:solidFill>
                  <a:latin typeface="Futura"/>
                  <a:ea typeface="Futura"/>
                  <a:cs typeface="Futura"/>
                  <a:sym typeface="Futura"/>
                </a:rPr>
                <a:t>AIAS</a:t>
              </a:r>
            </a:p>
          </p:txBody>
        </p:sp>
      </p:grpSp>
      <p:sp>
        <p:nvSpPr>
          <p:cNvPr name="Freeform 29" id="29"/>
          <p:cNvSpPr/>
          <p:nvPr/>
        </p:nvSpPr>
        <p:spPr>
          <a:xfrm flipH="false" flipV="false" rot="0">
            <a:off x="333665" y="4348993"/>
            <a:ext cx="992751" cy="347463"/>
          </a:xfrm>
          <a:custGeom>
            <a:avLst/>
            <a:gdLst/>
            <a:ahLst/>
            <a:cxnLst/>
            <a:rect r="r" b="b" t="t" l="l"/>
            <a:pathLst>
              <a:path h="347463" w="992751">
                <a:moveTo>
                  <a:pt x="0" y="0"/>
                </a:moveTo>
                <a:lnTo>
                  <a:pt x="992751" y="0"/>
                </a:lnTo>
                <a:lnTo>
                  <a:pt x="992751" y="347463"/>
                </a:lnTo>
                <a:lnTo>
                  <a:pt x="0" y="347463"/>
                </a:lnTo>
                <a:lnTo>
                  <a:pt x="0" y="0"/>
                </a:lnTo>
                <a:close/>
              </a:path>
            </a:pathLst>
          </a:custGeom>
          <a:blipFill>
            <a:blip r:embed="rId15"/>
            <a:stretch>
              <a:fillRect l="0" t="0" r="0" b="0"/>
            </a:stretch>
          </a:blipFill>
        </p:spPr>
      </p:sp>
      <p:sp>
        <p:nvSpPr>
          <p:cNvPr name="Freeform 30" id="30"/>
          <p:cNvSpPr/>
          <p:nvPr/>
        </p:nvSpPr>
        <p:spPr>
          <a:xfrm flipH="false" flipV="false" rot="0">
            <a:off x="1721148" y="3277215"/>
            <a:ext cx="134795" cy="173929"/>
          </a:xfrm>
          <a:custGeom>
            <a:avLst/>
            <a:gdLst/>
            <a:ahLst/>
            <a:cxnLst/>
            <a:rect r="r" b="b" t="t" l="l"/>
            <a:pathLst>
              <a:path h="173929" w="134795">
                <a:moveTo>
                  <a:pt x="0" y="0"/>
                </a:moveTo>
                <a:lnTo>
                  <a:pt x="134794" y="0"/>
                </a:lnTo>
                <a:lnTo>
                  <a:pt x="134794" y="173928"/>
                </a:lnTo>
                <a:lnTo>
                  <a:pt x="0" y="17392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31" id="31"/>
          <p:cNvSpPr txBox="true"/>
          <p:nvPr/>
        </p:nvSpPr>
        <p:spPr>
          <a:xfrm rot="0">
            <a:off x="9066895" y="2217660"/>
            <a:ext cx="561614" cy="296782"/>
          </a:xfrm>
          <a:prstGeom prst="rect">
            <a:avLst/>
          </a:prstGeom>
        </p:spPr>
        <p:txBody>
          <a:bodyPr anchor="t" rtlCol="false" tIns="0" lIns="0" bIns="0" rIns="0">
            <a:spAutoFit/>
          </a:bodyPr>
          <a:lstStyle/>
          <a:p>
            <a:pPr algn="ctr">
              <a:lnSpc>
                <a:spcPts val="1109"/>
              </a:lnSpc>
            </a:pPr>
            <a:r>
              <a:rPr lang="en-US" sz="792" b="true">
                <a:solidFill>
                  <a:srgbClr val="000000"/>
                </a:solidFill>
                <a:latin typeface="Futura Bold"/>
                <a:ea typeface="Futura Bold"/>
                <a:cs typeface="Futura Bold"/>
                <a:sym typeface="Futura Bold"/>
              </a:rPr>
              <a:t>5. AI Exploration</a:t>
            </a:r>
          </a:p>
        </p:txBody>
      </p:sp>
      <p:sp>
        <p:nvSpPr>
          <p:cNvPr name="TextBox 32" id="32"/>
          <p:cNvSpPr txBox="true"/>
          <p:nvPr/>
        </p:nvSpPr>
        <p:spPr>
          <a:xfrm rot="0">
            <a:off x="6689904" y="2994767"/>
            <a:ext cx="400272" cy="143462"/>
          </a:xfrm>
          <a:prstGeom prst="rect">
            <a:avLst/>
          </a:prstGeom>
        </p:spPr>
        <p:txBody>
          <a:bodyPr anchor="t" rtlCol="false" tIns="0" lIns="0" bIns="0" rIns="0">
            <a:spAutoFit/>
          </a:bodyPr>
          <a:lstStyle/>
          <a:p>
            <a:pPr algn="l">
              <a:lnSpc>
                <a:spcPts val="1069"/>
              </a:lnSpc>
            </a:pPr>
            <a:r>
              <a:rPr lang="en-US" sz="763" b="true">
                <a:solidFill>
                  <a:srgbClr val="000000"/>
                </a:solidFill>
                <a:latin typeface="Futura Bold"/>
                <a:ea typeface="Futura Bold"/>
                <a:cs typeface="Futura Bold"/>
                <a:sym typeface="Futura Bold"/>
              </a:rPr>
              <a:t>4. Full AI</a:t>
            </a:r>
          </a:p>
        </p:txBody>
      </p:sp>
      <p:sp>
        <p:nvSpPr>
          <p:cNvPr name="TextBox 33" id="33"/>
          <p:cNvSpPr txBox="true"/>
          <p:nvPr/>
        </p:nvSpPr>
        <p:spPr>
          <a:xfrm rot="0">
            <a:off x="6656259" y="3261986"/>
            <a:ext cx="518997" cy="175810"/>
          </a:xfrm>
          <a:prstGeom prst="rect">
            <a:avLst/>
          </a:prstGeom>
        </p:spPr>
        <p:txBody>
          <a:bodyPr anchor="t" rtlCol="false" tIns="0" lIns="0" bIns="0" rIns="0">
            <a:spAutoFit/>
          </a:bodyPr>
          <a:lstStyle/>
          <a:p>
            <a:pPr algn="ctr">
              <a:lnSpc>
                <a:spcPts val="657"/>
              </a:lnSpc>
              <a:spcBef>
                <a:spcPct val="0"/>
              </a:spcBef>
            </a:pPr>
            <a:r>
              <a:rPr lang="en-US" b="true" sz="469">
                <a:solidFill>
                  <a:srgbClr val="000000"/>
                </a:solidFill>
                <a:latin typeface="Futura Bold"/>
                <a:ea typeface="Futura Bold"/>
                <a:cs typeface="Futura Bold"/>
                <a:sym typeface="Futura Bold"/>
              </a:rPr>
              <a:t>Designed f</a:t>
            </a:r>
            <a:r>
              <a:rPr lang="en-US" b="true" sz="469">
                <a:solidFill>
                  <a:srgbClr val="000000"/>
                </a:solidFill>
                <a:latin typeface="Futura Bold"/>
                <a:ea typeface="Futura Bold"/>
                <a:cs typeface="Futura Bold"/>
                <a:sym typeface="Futura Bold"/>
              </a:rPr>
              <a:t>or AI use throughout the task</a:t>
            </a:r>
          </a:p>
        </p:txBody>
      </p:sp>
      <p:sp>
        <p:nvSpPr>
          <p:cNvPr name="TextBox 34" id="34"/>
          <p:cNvSpPr txBox="true"/>
          <p:nvPr/>
        </p:nvSpPr>
        <p:spPr>
          <a:xfrm rot="0">
            <a:off x="4849279" y="3558790"/>
            <a:ext cx="1183297" cy="159782"/>
          </a:xfrm>
          <a:prstGeom prst="rect">
            <a:avLst/>
          </a:prstGeom>
        </p:spPr>
        <p:txBody>
          <a:bodyPr anchor="t" rtlCol="false" tIns="0" lIns="0" bIns="0" rIns="0">
            <a:spAutoFit/>
          </a:bodyPr>
          <a:lstStyle/>
          <a:p>
            <a:pPr algn="ctr">
              <a:lnSpc>
                <a:spcPts val="1132"/>
              </a:lnSpc>
            </a:pPr>
            <a:r>
              <a:rPr lang="en-US" sz="808" b="true">
                <a:solidFill>
                  <a:srgbClr val="000000"/>
                </a:solidFill>
                <a:latin typeface="Futura Bold"/>
                <a:ea typeface="Futura Bold"/>
                <a:cs typeface="Futura Bold"/>
                <a:sym typeface="Futura Bold"/>
              </a:rPr>
              <a:t>3. AI Collaboration</a:t>
            </a:r>
          </a:p>
        </p:txBody>
      </p:sp>
      <p:sp>
        <p:nvSpPr>
          <p:cNvPr name="TextBox 35" id="35"/>
          <p:cNvSpPr txBox="true"/>
          <p:nvPr/>
        </p:nvSpPr>
        <p:spPr>
          <a:xfrm rot="0">
            <a:off x="4932485" y="3747147"/>
            <a:ext cx="1016886" cy="182653"/>
          </a:xfrm>
          <a:prstGeom prst="rect">
            <a:avLst/>
          </a:prstGeom>
        </p:spPr>
        <p:txBody>
          <a:bodyPr anchor="t" rtlCol="false" tIns="0" lIns="0" bIns="0" rIns="0">
            <a:spAutoFit/>
          </a:bodyPr>
          <a:lstStyle/>
          <a:p>
            <a:pPr algn="ctr">
              <a:lnSpc>
                <a:spcPts val="653"/>
              </a:lnSpc>
              <a:spcBef>
                <a:spcPct val="0"/>
              </a:spcBef>
            </a:pPr>
            <a:r>
              <a:rPr lang="en-US" b="true" sz="466">
                <a:solidFill>
                  <a:srgbClr val="000000"/>
                </a:solidFill>
                <a:latin typeface="Futura Bold"/>
                <a:ea typeface="Futura Bold"/>
                <a:cs typeface="Futura Bold"/>
                <a:sym typeface="Futura Bold"/>
              </a:rPr>
              <a:t>Designed for drafting, refining, and evaluating with AI</a:t>
            </a:r>
          </a:p>
        </p:txBody>
      </p:sp>
      <p:sp>
        <p:nvSpPr>
          <p:cNvPr name="TextBox 36" id="36"/>
          <p:cNvSpPr txBox="true"/>
          <p:nvPr/>
        </p:nvSpPr>
        <p:spPr>
          <a:xfrm rot="0">
            <a:off x="3694509" y="2914635"/>
            <a:ext cx="457111" cy="273443"/>
          </a:xfrm>
          <a:prstGeom prst="rect">
            <a:avLst/>
          </a:prstGeom>
        </p:spPr>
        <p:txBody>
          <a:bodyPr anchor="t" rtlCol="false" tIns="0" lIns="0" bIns="0" rIns="0">
            <a:spAutoFit/>
          </a:bodyPr>
          <a:lstStyle/>
          <a:p>
            <a:pPr algn="ctr">
              <a:lnSpc>
                <a:spcPts val="1050"/>
              </a:lnSpc>
            </a:pPr>
            <a:r>
              <a:rPr lang="en-US" sz="750" b="true">
                <a:solidFill>
                  <a:srgbClr val="000000"/>
                </a:solidFill>
                <a:latin typeface="Futura Bold"/>
                <a:ea typeface="Futura Bold"/>
                <a:cs typeface="Futura Bold"/>
                <a:sym typeface="Futura Bold"/>
              </a:rPr>
              <a:t>2. AI Planning</a:t>
            </a:r>
          </a:p>
        </p:txBody>
      </p:sp>
      <p:sp>
        <p:nvSpPr>
          <p:cNvPr name="TextBox 37" id="37"/>
          <p:cNvSpPr txBox="true"/>
          <p:nvPr/>
        </p:nvSpPr>
        <p:spPr>
          <a:xfrm rot="0">
            <a:off x="3591799" y="3358961"/>
            <a:ext cx="491965" cy="334983"/>
          </a:xfrm>
          <a:prstGeom prst="rect">
            <a:avLst/>
          </a:prstGeom>
        </p:spPr>
        <p:txBody>
          <a:bodyPr anchor="t" rtlCol="false" tIns="0" lIns="0" bIns="0" rIns="0">
            <a:spAutoFit/>
          </a:bodyPr>
          <a:lstStyle/>
          <a:p>
            <a:pPr algn="ctr">
              <a:lnSpc>
                <a:spcPts val="657"/>
              </a:lnSpc>
              <a:spcBef>
                <a:spcPct val="0"/>
              </a:spcBef>
            </a:pPr>
            <a:r>
              <a:rPr lang="en-US" b="true" sz="469">
                <a:solidFill>
                  <a:srgbClr val="000000"/>
                </a:solidFill>
                <a:latin typeface="Futura Bold"/>
                <a:ea typeface="Futura Bold"/>
                <a:cs typeface="Futura Bold"/>
                <a:sym typeface="Futura Bold"/>
              </a:rPr>
              <a:t>Designed for planning, idea development, and research</a:t>
            </a:r>
          </a:p>
        </p:txBody>
      </p:sp>
      <p:sp>
        <p:nvSpPr>
          <p:cNvPr name="TextBox 38" id="38"/>
          <p:cNvSpPr txBox="true"/>
          <p:nvPr/>
        </p:nvSpPr>
        <p:spPr>
          <a:xfrm rot="0">
            <a:off x="1483963" y="2656190"/>
            <a:ext cx="474368" cy="174549"/>
          </a:xfrm>
          <a:prstGeom prst="rect">
            <a:avLst/>
          </a:prstGeom>
        </p:spPr>
        <p:txBody>
          <a:bodyPr anchor="t" rtlCol="false" tIns="0" lIns="0" bIns="0" rIns="0">
            <a:spAutoFit/>
          </a:bodyPr>
          <a:lstStyle/>
          <a:p>
            <a:pPr algn="ctr">
              <a:lnSpc>
                <a:spcPts val="1254"/>
              </a:lnSpc>
            </a:pPr>
            <a:r>
              <a:rPr lang="en-US" sz="896" b="true">
                <a:solidFill>
                  <a:srgbClr val="000000"/>
                </a:solidFill>
                <a:latin typeface="Futura Bold"/>
                <a:ea typeface="Futura Bold"/>
                <a:cs typeface="Futura Bold"/>
                <a:sym typeface="Futura Bold"/>
              </a:rPr>
              <a:t>1. No AI</a:t>
            </a:r>
          </a:p>
        </p:txBody>
      </p:sp>
      <p:sp>
        <p:nvSpPr>
          <p:cNvPr name="TextBox 39" id="39"/>
          <p:cNvSpPr txBox="true"/>
          <p:nvPr/>
        </p:nvSpPr>
        <p:spPr>
          <a:xfrm rot="0">
            <a:off x="1482082" y="2962915"/>
            <a:ext cx="638879" cy="336775"/>
          </a:xfrm>
          <a:prstGeom prst="rect">
            <a:avLst/>
          </a:prstGeom>
        </p:spPr>
        <p:txBody>
          <a:bodyPr anchor="t" rtlCol="false" tIns="0" lIns="0" bIns="0" rIns="0">
            <a:spAutoFit/>
          </a:bodyPr>
          <a:lstStyle/>
          <a:p>
            <a:pPr algn="ctr">
              <a:lnSpc>
                <a:spcPts val="643"/>
              </a:lnSpc>
            </a:pPr>
            <a:r>
              <a:rPr lang="en-US" b="true" sz="470">
                <a:solidFill>
                  <a:srgbClr val="000000"/>
                </a:solidFill>
                <a:latin typeface="Futura Bold"/>
                <a:ea typeface="Futura Bold"/>
                <a:cs typeface="Futura Bold"/>
                <a:sym typeface="Futura Bold"/>
              </a:rPr>
              <a:t>C</a:t>
            </a:r>
            <a:r>
              <a:rPr lang="en-US" b="true" sz="470">
                <a:solidFill>
                  <a:srgbClr val="000000"/>
                </a:solidFill>
                <a:latin typeface="Futura Bold"/>
                <a:ea typeface="Futura Bold"/>
                <a:cs typeface="Futura Bold"/>
                <a:sym typeface="Futura Bold"/>
              </a:rPr>
              <a:t>ompleted under secure, controlled conditions</a:t>
            </a:r>
          </a:p>
          <a:p>
            <a:pPr algn="ctr">
              <a:lnSpc>
                <a:spcPts val="643"/>
              </a:lnSpc>
            </a:pPr>
          </a:p>
        </p:txBody>
      </p:sp>
      <p:sp>
        <p:nvSpPr>
          <p:cNvPr name="TextBox 40" id="40"/>
          <p:cNvSpPr txBox="true"/>
          <p:nvPr/>
        </p:nvSpPr>
        <p:spPr>
          <a:xfrm rot="0">
            <a:off x="1369068" y="4301368"/>
            <a:ext cx="5050632" cy="436245"/>
          </a:xfrm>
          <a:prstGeom prst="rect">
            <a:avLst/>
          </a:prstGeom>
        </p:spPr>
        <p:txBody>
          <a:bodyPr anchor="t" rtlCol="false" tIns="0" lIns="0" bIns="0" rIns="0">
            <a:spAutoFit/>
          </a:bodyPr>
          <a:lstStyle/>
          <a:p>
            <a:pPr algn="ctr">
              <a:lnSpc>
                <a:spcPts val="1679"/>
              </a:lnSpc>
              <a:spcBef>
                <a:spcPct val="0"/>
              </a:spcBef>
            </a:pPr>
            <a:r>
              <a:rPr lang="en-US" sz="1200">
                <a:solidFill>
                  <a:srgbClr val="000000"/>
                </a:solidFill>
                <a:latin typeface="Futura"/>
                <a:ea typeface="Futura"/>
                <a:cs typeface="Futura"/>
                <a:sym typeface="Futura"/>
              </a:rPr>
              <a:t> AI Assessment Scale (AIAS) v2.1 </a:t>
            </a:r>
            <a:r>
              <a:rPr lang="en-US" sz="1200">
                <a:solidFill>
                  <a:srgbClr val="000000"/>
                </a:solidFill>
                <a:latin typeface="Futura"/>
                <a:ea typeface="Futura"/>
                <a:cs typeface="Futura"/>
                <a:sym typeface="Futura"/>
              </a:rPr>
              <a:t>© 2026 Learning Innovation Practice Ltd. Based on the original AIAS by Perkins, Furze, Roe &amp; MacVaugh.</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4" tooltip="https://www.canva.com/design/DAGPFGuVGgs/cTH5JTsblc98U0Vc6Bb5Dw/edit?utm_content=DAGPFGuVGgs&amp;utm_campaign=designshare&amp;utm_medium=link2&amp;utm_source=sharebutton"/>
          </p:cNvPr>
          <p:cNvSpPr/>
          <p:nvPr/>
        </p:nvSpPr>
        <p:spPr>
          <a:xfrm flipH="false" flipV="false" rot="-5400000">
            <a:off x="2322000" y="525205"/>
            <a:ext cx="6048000" cy="6509589"/>
          </a:xfrm>
          <a:custGeom>
            <a:avLst/>
            <a:gdLst/>
            <a:ahLst/>
            <a:cxnLst/>
            <a:rect r="r" b="b" t="t" l="l"/>
            <a:pathLst>
              <a:path h="6509589" w="6048000">
                <a:moveTo>
                  <a:pt x="0" y="0"/>
                </a:moveTo>
                <a:lnTo>
                  <a:pt x="6048000" y="0"/>
                </a:lnTo>
                <a:lnTo>
                  <a:pt x="6048000" y="6509590"/>
                </a:lnTo>
                <a:lnTo>
                  <a:pt x="0" y="65095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619544" y="2268000"/>
            <a:ext cx="3024000" cy="3024000"/>
            <a:chOff x="0" y="0"/>
            <a:chExt cx="4032000" cy="4032000"/>
          </a:xfrm>
        </p:grpSpPr>
        <p:sp>
          <p:nvSpPr>
            <p:cNvPr name="Freeform 4" id="4"/>
            <p:cNvSpPr/>
            <p:nvPr/>
          </p:nvSpPr>
          <p:spPr>
            <a:xfrm flipH="false" flipV="false" rot="0">
              <a:off x="0" y="0"/>
              <a:ext cx="4032000" cy="4032000"/>
            </a:xfrm>
            <a:custGeom>
              <a:avLst/>
              <a:gdLst/>
              <a:ahLst/>
              <a:cxnLst/>
              <a:rect r="r" b="b" t="t" l="l"/>
              <a:pathLst>
                <a:path h="4032000" w="4032000">
                  <a:moveTo>
                    <a:pt x="0" y="0"/>
                  </a:moveTo>
                  <a:lnTo>
                    <a:pt x="4032000" y="0"/>
                  </a:lnTo>
                  <a:lnTo>
                    <a:pt x="4032000" y="4032000"/>
                  </a:lnTo>
                  <a:lnTo>
                    <a:pt x="0" y="40320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937691" y="1199813"/>
              <a:ext cx="2156619" cy="1403773"/>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sp>
        <p:nvSpPr>
          <p:cNvPr name="TextBox 6" id="6"/>
          <p:cNvSpPr txBox="true"/>
          <p:nvPr/>
        </p:nvSpPr>
        <p:spPr>
          <a:xfrm rot="0">
            <a:off x="6643544" y="2823128"/>
            <a:ext cx="1541136" cy="1693545"/>
          </a:xfrm>
          <a:prstGeom prst="rect">
            <a:avLst/>
          </a:prstGeom>
        </p:spPr>
        <p:txBody>
          <a:bodyPr anchor="t" rtlCol="false" tIns="0" lIns="0" bIns="0" rIns="0">
            <a:spAutoFit/>
          </a:bodyPr>
          <a:lstStyle/>
          <a:p>
            <a:pPr algn="ctr">
              <a:lnSpc>
                <a:spcPts val="1680"/>
              </a:lnSpc>
            </a:pPr>
            <a:r>
              <a:rPr lang="en-US" sz="1200">
                <a:solidFill>
                  <a:srgbClr val="000000"/>
                </a:solidFill>
                <a:latin typeface="Futura"/>
                <a:ea typeface="Futura"/>
                <a:cs typeface="Futura"/>
                <a:sym typeface="Futura"/>
              </a:rPr>
              <a:t>Completed in a controlled environment  designed to exclude AI. Knowledge and skills are demonstrated independently.</a:t>
            </a:r>
          </a:p>
          <a:p>
            <a:pPr algn="ctr">
              <a:lnSpc>
                <a:spcPts val="1680"/>
              </a:lnSpc>
            </a:pPr>
            <a:r>
              <a:rPr lang="en-US" sz="1200">
                <a:solidFill>
                  <a:srgbClr val="000000"/>
                </a:solidFill>
                <a:latin typeface="Futura"/>
                <a:ea typeface="Futura"/>
                <a:cs typeface="Futura"/>
                <a:sym typeface="Futura"/>
              </a:rPr>
              <a:t> </a:t>
            </a:r>
          </a:p>
          <a:p>
            <a:pPr algn="ctr">
              <a:lnSpc>
                <a:spcPts val="1680"/>
              </a:lnSpc>
            </a:pPr>
          </a:p>
        </p:txBody>
      </p:sp>
      <p:sp>
        <p:nvSpPr>
          <p:cNvPr name="TextBox 7" id="7"/>
          <p:cNvSpPr txBox="true"/>
          <p:nvPr/>
        </p:nvSpPr>
        <p:spPr>
          <a:xfrm rot="0">
            <a:off x="6643544" y="1831171"/>
            <a:ext cx="1282827" cy="436829"/>
          </a:xfrm>
          <a:prstGeom prst="rect">
            <a:avLst/>
          </a:prstGeom>
        </p:spPr>
        <p:txBody>
          <a:bodyPr anchor="t" rtlCol="false" tIns="0" lIns="0" bIns="0" rIns="0">
            <a:spAutoFit/>
          </a:bodyPr>
          <a:lstStyle/>
          <a:p>
            <a:pPr algn="ctr">
              <a:lnSpc>
                <a:spcPts val="3222"/>
              </a:lnSpc>
            </a:pPr>
            <a:r>
              <a:rPr lang="en-US" sz="2302" b="true">
                <a:solidFill>
                  <a:srgbClr val="000000"/>
                </a:solidFill>
                <a:latin typeface="Futura Bold"/>
                <a:ea typeface="Futura Bold"/>
                <a:cs typeface="Futura Bold"/>
                <a:sym typeface="Futura Bold"/>
              </a:rPr>
              <a:t>1. No AI</a:t>
            </a:r>
          </a:p>
        </p:txBody>
      </p:sp>
      <p:sp>
        <p:nvSpPr>
          <p:cNvPr name="Freeform 8" id="8"/>
          <p:cNvSpPr/>
          <p:nvPr/>
        </p:nvSpPr>
        <p:spPr>
          <a:xfrm flipH="false" flipV="false" rot="0">
            <a:off x="7344337" y="2344520"/>
            <a:ext cx="213503" cy="275488"/>
          </a:xfrm>
          <a:custGeom>
            <a:avLst/>
            <a:gdLst/>
            <a:ahLst/>
            <a:cxnLst/>
            <a:rect r="r" b="b" t="t" l="l"/>
            <a:pathLst>
              <a:path h="275488" w="213503">
                <a:moveTo>
                  <a:pt x="0" y="0"/>
                </a:moveTo>
                <a:lnTo>
                  <a:pt x="213503" y="0"/>
                </a:lnTo>
                <a:lnTo>
                  <a:pt x="213503" y="275487"/>
                </a:lnTo>
                <a:lnTo>
                  <a:pt x="0" y="2754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87552" y="756000"/>
            <a:ext cx="6522353" cy="6048000"/>
          </a:xfrm>
          <a:custGeom>
            <a:avLst/>
            <a:gdLst/>
            <a:ahLst/>
            <a:cxnLst/>
            <a:rect r="r" b="b" t="t" l="l"/>
            <a:pathLst>
              <a:path h="6048000" w="6522353">
                <a:moveTo>
                  <a:pt x="0" y="0"/>
                </a:moveTo>
                <a:lnTo>
                  <a:pt x="6522353" y="0"/>
                </a:lnTo>
                <a:lnTo>
                  <a:pt x="6522353" y="6048000"/>
                </a:lnTo>
                <a:lnTo>
                  <a:pt x="0" y="604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824217" y="2268000"/>
            <a:ext cx="3024000" cy="3024000"/>
            <a:chOff x="0" y="0"/>
            <a:chExt cx="4032000" cy="4032000"/>
          </a:xfrm>
        </p:grpSpPr>
        <p:sp>
          <p:nvSpPr>
            <p:cNvPr name="Freeform 4" id="4"/>
            <p:cNvSpPr/>
            <p:nvPr/>
          </p:nvSpPr>
          <p:spPr>
            <a:xfrm flipH="false" flipV="false" rot="0">
              <a:off x="0" y="0"/>
              <a:ext cx="4032000" cy="4032000"/>
            </a:xfrm>
            <a:custGeom>
              <a:avLst/>
              <a:gdLst/>
              <a:ahLst/>
              <a:cxnLst/>
              <a:rect r="r" b="b" t="t" l="l"/>
              <a:pathLst>
                <a:path h="4032000" w="4032000">
                  <a:moveTo>
                    <a:pt x="0" y="0"/>
                  </a:moveTo>
                  <a:lnTo>
                    <a:pt x="4032000" y="0"/>
                  </a:lnTo>
                  <a:lnTo>
                    <a:pt x="4032000" y="4032000"/>
                  </a:lnTo>
                  <a:lnTo>
                    <a:pt x="0" y="4032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937691" y="1199813"/>
              <a:ext cx="2156619" cy="1403773"/>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sp>
        <p:nvSpPr>
          <p:cNvPr name="TextBox 6" id="6"/>
          <p:cNvSpPr txBox="true"/>
          <p:nvPr/>
        </p:nvSpPr>
        <p:spPr>
          <a:xfrm rot="0">
            <a:off x="6943470" y="2720529"/>
            <a:ext cx="1583691" cy="83693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2. AI Planning</a:t>
            </a:r>
          </a:p>
        </p:txBody>
      </p:sp>
      <p:sp>
        <p:nvSpPr>
          <p:cNvPr name="TextBox 7" id="7"/>
          <p:cNvSpPr txBox="true"/>
          <p:nvPr/>
        </p:nvSpPr>
        <p:spPr>
          <a:xfrm rot="0">
            <a:off x="6848217" y="3732375"/>
            <a:ext cx="1774198" cy="1483995"/>
          </a:xfrm>
          <a:prstGeom prst="rect">
            <a:avLst/>
          </a:prstGeom>
        </p:spPr>
        <p:txBody>
          <a:bodyPr anchor="t" rtlCol="false" tIns="0" lIns="0" bIns="0" rIns="0">
            <a:spAutoFit/>
          </a:bodyPr>
          <a:lstStyle/>
          <a:p>
            <a:pPr algn="ctr">
              <a:lnSpc>
                <a:spcPts val="1680"/>
              </a:lnSpc>
            </a:pPr>
            <a:r>
              <a:rPr lang="en-US" sz="1200">
                <a:solidFill>
                  <a:srgbClr val="000000"/>
                </a:solidFill>
                <a:latin typeface="Futura"/>
                <a:ea typeface="Futura"/>
                <a:cs typeface="Futura"/>
                <a:sym typeface="Futura"/>
              </a:rPr>
              <a:t>Focused on topic exploration, outlining, and research. Planning quality is assessed whether or not AI was used.</a:t>
            </a:r>
          </a:p>
          <a:p>
            <a:pPr algn="ctr">
              <a:lnSpc>
                <a:spcPts val="1680"/>
              </a:lnSpc>
            </a:pPr>
          </a:p>
          <a:p>
            <a:pPr algn="ctr">
              <a:lnSpc>
                <a:spcPts val="168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839088">
            <a:off x="2536429" y="756000"/>
            <a:ext cx="5619142" cy="6048000"/>
          </a:xfrm>
          <a:custGeom>
            <a:avLst/>
            <a:gdLst/>
            <a:ahLst/>
            <a:cxnLst/>
            <a:rect r="r" b="b" t="t" l="l"/>
            <a:pathLst>
              <a:path h="6048000" w="5619142">
                <a:moveTo>
                  <a:pt x="0" y="0"/>
                </a:moveTo>
                <a:lnTo>
                  <a:pt x="5619142" y="0"/>
                </a:lnTo>
                <a:lnTo>
                  <a:pt x="5619142" y="6048000"/>
                </a:lnTo>
                <a:lnTo>
                  <a:pt x="0" y="604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834000" y="2031443"/>
            <a:ext cx="3024000" cy="3024000"/>
            <a:chOff x="0" y="0"/>
            <a:chExt cx="4032000" cy="4032000"/>
          </a:xfrm>
        </p:grpSpPr>
        <p:sp>
          <p:nvSpPr>
            <p:cNvPr name="Freeform 4" id="4"/>
            <p:cNvSpPr/>
            <p:nvPr/>
          </p:nvSpPr>
          <p:spPr>
            <a:xfrm flipH="false" flipV="false" rot="0">
              <a:off x="0" y="0"/>
              <a:ext cx="4032000" cy="4032000"/>
            </a:xfrm>
            <a:custGeom>
              <a:avLst/>
              <a:gdLst/>
              <a:ahLst/>
              <a:cxnLst/>
              <a:rect r="r" b="b" t="t" l="l"/>
              <a:pathLst>
                <a:path h="4032000" w="4032000">
                  <a:moveTo>
                    <a:pt x="0" y="0"/>
                  </a:moveTo>
                  <a:lnTo>
                    <a:pt x="4032000" y="0"/>
                  </a:lnTo>
                  <a:lnTo>
                    <a:pt x="4032000" y="4032000"/>
                  </a:lnTo>
                  <a:lnTo>
                    <a:pt x="0" y="4032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937691" y="1199813"/>
              <a:ext cx="2156619" cy="1403773"/>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sp>
        <p:nvSpPr>
          <p:cNvPr name="TextBox 6" id="6"/>
          <p:cNvSpPr txBox="true"/>
          <p:nvPr/>
        </p:nvSpPr>
        <p:spPr>
          <a:xfrm rot="0">
            <a:off x="3444079" y="5125046"/>
            <a:ext cx="3803843" cy="436880"/>
          </a:xfrm>
          <a:prstGeom prst="rect">
            <a:avLst/>
          </a:prstGeom>
        </p:spPr>
        <p:txBody>
          <a:bodyPr anchor="t" rtlCol="false" tIns="0" lIns="0" bIns="0" rIns="0">
            <a:spAutoFit/>
          </a:bodyPr>
          <a:lstStyle/>
          <a:p>
            <a:pPr algn="ctr">
              <a:lnSpc>
                <a:spcPts val="3220"/>
              </a:lnSpc>
            </a:pPr>
            <a:r>
              <a:rPr lang="en-US" sz="2300" b="true">
                <a:solidFill>
                  <a:srgbClr val="000000"/>
                </a:solidFill>
                <a:latin typeface="Futura Bold"/>
                <a:ea typeface="Futura Bold"/>
                <a:cs typeface="Futura Bold"/>
                <a:sym typeface="Futura Bold"/>
              </a:rPr>
              <a:t>3. AI Collaboration</a:t>
            </a:r>
            <a:r>
              <a:rPr lang="en-US" sz="2300" b="true">
                <a:solidFill>
                  <a:srgbClr val="000000"/>
                </a:solidFill>
                <a:latin typeface="Futura Bold"/>
                <a:ea typeface="Futura Bold"/>
                <a:cs typeface="Futura Bold"/>
                <a:sym typeface="Futura Bold"/>
              </a:rPr>
              <a:t> </a:t>
            </a:r>
          </a:p>
        </p:txBody>
      </p:sp>
      <p:sp>
        <p:nvSpPr>
          <p:cNvPr name="TextBox 7" id="7"/>
          <p:cNvSpPr txBox="true"/>
          <p:nvPr/>
        </p:nvSpPr>
        <p:spPr>
          <a:xfrm rot="0">
            <a:off x="3951350" y="5743484"/>
            <a:ext cx="2789299" cy="436245"/>
          </a:xfrm>
          <a:prstGeom prst="rect">
            <a:avLst/>
          </a:prstGeom>
        </p:spPr>
        <p:txBody>
          <a:bodyPr anchor="t" rtlCol="false" tIns="0" lIns="0" bIns="0" rIns="0">
            <a:spAutoFit/>
          </a:bodyPr>
          <a:lstStyle/>
          <a:p>
            <a:pPr algn="ctr">
              <a:lnSpc>
                <a:spcPts val="1679"/>
              </a:lnSpc>
              <a:spcBef>
                <a:spcPct val="0"/>
              </a:spcBef>
            </a:pPr>
            <a:r>
              <a:rPr lang="en-US" sz="1200">
                <a:solidFill>
                  <a:srgbClr val="000000"/>
                </a:solidFill>
                <a:latin typeface="Futura"/>
                <a:ea typeface="Futura"/>
                <a:cs typeface="Futura"/>
                <a:sym typeface="Futura"/>
              </a:rPr>
              <a:t>Designed for drafting, refining, and evaluating with AI</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882016" y="2268000"/>
            <a:ext cx="3024000" cy="3024000"/>
            <a:chOff x="0" y="0"/>
            <a:chExt cx="4032000" cy="4032000"/>
          </a:xfrm>
        </p:grpSpPr>
        <p:sp>
          <p:nvSpPr>
            <p:cNvPr name="Freeform 3" id="3"/>
            <p:cNvSpPr/>
            <p:nvPr/>
          </p:nvSpPr>
          <p:spPr>
            <a:xfrm flipH="false" flipV="false" rot="0">
              <a:off x="0" y="0"/>
              <a:ext cx="4032000" cy="4032000"/>
            </a:xfrm>
            <a:custGeom>
              <a:avLst/>
              <a:gdLst/>
              <a:ahLst/>
              <a:cxnLst/>
              <a:rect r="r" b="b" t="t" l="l"/>
              <a:pathLst>
                <a:path h="4032000" w="4032000">
                  <a:moveTo>
                    <a:pt x="0" y="0"/>
                  </a:moveTo>
                  <a:lnTo>
                    <a:pt x="4032000" y="0"/>
                  </a:lnTo>
                  <a:lnTo>
                    <a:pt x="4032000" y="4032000"/>
                  </a:lnTo>
                  <a:lnTo>
                    <a:pt x="0" y="4032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937691" y="1199813"/>
              <a:ext cx="2156619" cy="1403773"/>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sp>
        <p:nvSpPr>
          <p:cNvPr name="Freeform 5" id="5"/>
          <p:cNvSpPr/>
          <p:nvPr/>
        </p:nvSpPr>
        <p:spPr>
          <a:xfrm flipH="false" flipV="false" rot="781549">
            <a:off x="2243015" y="756000"/>
            <a:ext cx="6205970" cy="6048000"/>
          </a:xfrm>
          <a:custGeom>
            <a:avLst/>
            <a:gdLst/>
            <a:ahLst/>
            <a:cxnLst/>
            <a:rect r="r" b="b" t="t" l="l"/>
            <a:pathLst>
              <a:path h="6048000" w="6205970">
                <a:moveTo>
                  <a:pt x="0" y="0"/>
                </a:moveTo>
                <a:lnTo>
                  <a:pt x="6205970" y="0"/>
                </a:lnTo>
                <a:lnTo>
                  <a:pt x="6205970" y="6048000"/>
                </a:lnTo>
                <a:lnTo>
                  <a:pt x="0" y="6048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634222" y="3814749"/>
            <a:ext cx="1362826" cy="436880"/>
          </a:xfrm>
          <a:prstGeom prst="rect">
            <a:avLst/>
          </a:prstGeom>
        </p:spPr>
        <p:txBody>
          <a:bodyPr anchor="t" rtlCol="false" tIns="0" lIns="0" bIns="0" rIns="0">
            <a:spAutoFit/>
          </a:bodyPr>
          <a:lstStyle/>
          <a:p>
            <a:pPr algn="l">
              <a:lnSpc>
                <a:spcPts val="3220"/>
              </a:lnSpc>
            </a:pPr>
            <a:r>
              <a:rPr lang="en-US" sz="2300" b="true">
                <a:solidFill>
                  <a:srgbClr val="000000"/>
                </a:solidFill>
                <a:latin typeface="Futura Bold"/>
                <a:ea typeface="Futura Bold"/>
                <a:cs typeface="Futura Bold"/>
                <a:sym typeface="Futura Bold"/>
              </a:rPr>
              <a:t>4. Full AI</a:t>
            </a:r>
          </a:p>
        </p:txBody>
      </p:sp>
      <p:sp>
        <p:nvSpPr>
          <p:cNvPr name="TextBox 7" id="7"/>
          <p:cNvSpPr txBox="true"/>
          <p:nvPr/>
        </p:nvSpPr>
        <p:spPr>
          <a:xfrm rot="0">
            <a:off x="2634222" y="4414592"/>
            <a:ext cx="1362826" cy="436245"/>
          </a:xfrm>
          <a:prstGeom prst="rect">
            <a:avLst/>
          </a:prstGeom>
        </p:spPr>
        <p:txBody>
          <a:bodyPr anchor="t" rtlCol="false" tIns="0" lIns="0" bIns="0" rIns="0">
            <a:spAutoFit/>
          </a:bodyPr>
          <a:lstStyle/>
          <a:p>
            <a:pPr algn="ctr">
              <a:lnSpc>
                <a:spcPts val="1680"/>
              </a:lnSpc>
            </a:pPr>
            <a:r>
              <a:rPr lang="en-US" sz="1200">
                <a:solidFill>
                  <a:srgbClr val="000000"/>
                </a:solidFill>
                <a:latin typeface="Futura"/>
                <a:ea typeface="Futura"/>
                <a:cs typeface="Futura"/>
                <a:sym typeface="Futura"/>
              </a:rPr>
              <a:t>Designed for AI use throughout the task</a:t>
            </a:r>
          </a:p>
        </p:txBody>
      </p:sp>
      <p:grpSp>
        <p:nvGrpSpPr>
          <p:cNvPr name="Group 8" id="8"/>
          <p:cNvGrpSpPr/>
          <p:nvPr/>
        </p:nvGrpSpPr>
        <p:grpSpPr>
          <a:xfrm rot="0">
            <a:off x="3997048" y="2157524"/>
            <a:ext cx="3024000" cy="3024000"/>
            <a:chOff x="0" y="0"/>
            <a:chExt cx="4032000" cy="4032000"/>
          </a:xfrm>
        </p:grpSpPr>
        <p:sp>
          <p:nvSpPr>
            <p:cNvPr name="Freeform 9" id="9"/>
            <p:cNvSpPr/>
            <p:nvPr/>
          </p:nvSpPr>
          <p:spPr>
            <a:xfrm flipH="false" flipV="false" rot="0">
              <a:off x="0" y="0"/>
              <a:ext cx="4032000" cy="4032000"/>
            </a:xfrm>
            <a:custGeom>
              <a:avLst/>
              <a:gdLst/>
              <a:ahLst/>
              <a:cxnLst/>
              <a:rect r="r" b="b" t="t" l="l"/>
              <a:pathLst>
                <a:path h="4032000" w="4032000">
                  <a:moveTo>
                    <a:pt x="0" y="0"/>
                  </a:moveTo>
                  <a:lnTo>
                    <a:pt x="4032000" y="0"/>
                  </a:lnTo>
                  <a:lnTo>
                    <a:pt x="4032000" y="4032000"/>
                  </a:lnTo>
                  <a:lnTo>
                    <a:pt x="0" y="4032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0" id="10"/>
            <p:cNvSpPr txBox="true"/>
            <p:nvPr/>
          </p:nvSpPr>
          <p:spPr>
            <a:xfrm rot="0">
              <a:off x="937691" y="1199813"/>
              <a:ext cx="2156619" cy="1403773"/>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1699">
            <a:off x="2416955" y="756000"/>
            <a:ext cx="5993018" cy="6048000"/>
          </a:xfrm>
          <a:custGeom>
            <a:avLst/>
            <a:gdLst/>
            <a:ahLst/>
            <a:cxnLst/>
            <a:rect r="r" b="b" t="t" l="l"/>
            <a:pathLst>
              <a:path h="6048000" w="5993018">
                <a:moveTo>
                  <a:pt x="0" y="0"/>
                </a:moveTo>
                <a:lnTo>
                  <a:pt x="5993018" y="0"/>
                </a:lnTo>
                <a:lnTo>
                  <a:pt x="5993018" y="6048000"/>
                </a:lnTo>
                <a:lnTo>
                  <a:pt x="0" y="6048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082090" y="1266749"/>
            <a:ext cx="1841839" cy="836931"/>
          </a:xfrm>
          <a:prstGeom prst="rect">
            <a:avLst/>
          </a:prstGeom>
        </p:spPr>
        <p:txBody>
          <a:bodyPr anchor="t" rtlCol="false" tIns="0" lIns="0" bIns="0" rIns="0">
            <a:spAutoFit/>
          </a:bodyPr>
          <a:lstStyle/>
          <a:p>
            <a:pPr algn="ctr">
              <a:lnSpc>
                <a:spcPts val="3219"/>
              </a:lnSpc>
            </a:pPr>
            <a:r>
              <a:rPr lang="en-US" sz="2299" b="true">
                <a:solidFill>
                  <a:srgbClr val="000000"/>
                </a:solidFill>
                <a:latin typeface="Futura Bold"/>
                <a:ea typeface="Futura Bold"/>
                <a:cs typeface="Futura Bold"/>
                <a:sym typeface="Futura Bold"/>
              </a:rPr>
              <a:t>5. AI Exploration</a:t>
            </a:r>
          </a:p>
        </p:txBody>
      </p:sp>
      <p:sp>
        <p:nvSpPr>
          <p:cNvPr name="TextBox 4" id="4"/>
          <p:cNvSpPr txBox="true"/>
          <p:nvPr/>
        </p:nvSpPr>
        <p:spPr>
          <a:xfrm rot="0">
            <a:off x="3160549" y="2197597"/>
            <a:ext cx="1684923" cy="436245"/>
          </a:xfrm>
          <a:prstGeom prst="rect">
            <a:avLst/>
          </a:prstGeom>
        </p:spPr>
        <p:txBody>
          <a:bodyPr anchor="t" rtlCol="false" tIns="0" lIns="0" bIns="0" rIns="0">
            <a:spAutoFit/>
          </a:bodyPr>
          <a:lstStyle/>
          <a:p>
            <a:pPr algn="ctr">
              <a:lnSpc>
                <a:spcPts val="1679"/>
              </a:lnSpc>
            </a:pPr>
            <a:r>
              <a:rPr lang="en-US" sz="1200">
                <a:solidFill>
                  <a:srgbClr val="000000"/>
                </a:solidFill>
                <a:latin typeface="Futura"/>
                <a:ea typeface="Futura"/>
                <a:cs typeface="Futura"/>
                <a:sym typeface="Futura"/>
              </a:rPr>
              <a:t>Designed for creative, exploratory AI use</a:t>
            </a:r>
          </a:p>
        </p:txBody>
      </p:sp>
      <p:grpSp>
        <p:nvGrpSpPr>
          <p:cNvPr name="Group 5" id="5"/>
          <p:cNvGrpSpPr/>
          <p:nvPr/>
        </p:nvGrpSpPr>
        <p:grpSpPr>
          <a:xfrm rot="0">
            <a:off x="4275692" y="2679712"/>
            <a:ext cx="2543639" cy="2543639"/>
            <a:chOff x="0" y="0"/>
            <a:chExt cx="3391519" cy="3391519"/>
          </a:xfrm>
        </p:grpSpPr>
        <p:sp>
          <p:nvSpPr>
            <p:cNvPr name="Freeform 6" id="6"/>
            <p:cNvSpPr/>
            <p:nvPr/>
          </p:nvSpPr>
          <p:spPr>
            <a:xfrm flipH="false" flipV="false" rot="0">
              <a:off x="0" y="0"/>
              <a:ext cx="3391519" cy="3391519"/>
            </a:xfrm>
            <a:custGeom>
              <a:avLst/>
              <a:gdLst/>
              <a:ahLst/>
              <a:cxnLst/>
              <a:rect r="r" b="b" t="t" l="l"/>
              <a:pathLst>
                <a:path h="3391519" w="3391519">
                  <a:moveTo>
                    <a:pt x="0" y="0"/>
                  </a:moveTo>
                  <a:lnTo>
                    <a:pt x="3391519" y="0"/>
                  </a:lnTo>
                  <a:lnTo>
                    <a:pt x="3391519" y="3391519"/>
                  </a:lnTo>
                  <a:lnTo>
                    <a:pt x="0" y="339151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788739" y="1011011"/>
              <a:ext cx="1814041" cy="1178998"/>
            </a:xfrm>
            <a:prstGeom prst="rect">
              <a:avLst/>
            </a:prstGeom>
          </p:spPr>
          <p:txBody>
            <a:bodyPr anchor="t" rtlCol="false" tIns="0" lIns="0" bIns="0" rIns="0">
              <a:spAutoFit/>
            </a:bodyPr>
            <a:lstStyle/>
            <a:p>
              <a:pPr algn="ctr">
                <a:lnSpc>
                  <a:spcPts val="6830"/>
                </a:lnSpc>
              </a:pPr>
              <a:r>
                <a:rPr lang="en-US" sz="4878">
                  <a:solidFill>
                    <a:srgbClr val="000000"/>
                  </a:solidFill>
                  <a:latin typeface="Futura"/>
                  <a:ea typeface="Futura"/>
                  <a:cs typeface="Futura"/>
                  <a:sym typeface="Futura"/>
                </a:rPr>
                <a:t>AIAS</a:t>
              </a:r>
            </a:p>
          </p:txBody>
        </p:sp>
      </p:grpSp>
      <p:grpSp>
        <p:nvGrpSpPr>
          <p:cNvPr name="Group 8" id="8"/>
          <p:cNvGrpSpPr/>
          <p:nvPr/>
        </p:nvGrpSpPr>
        <p:grpSpPr>
          <a:xfrm rot="0">
            <a:off x="4108478" y="2439532"/>
            <a:ext cx="3024000" cy="3024000"/>
            <a:chOff x="0" y="0"/>
            <a:chExt cx="4032000" cy="4032000"/>
          </a:xfrm>
        </p:grpSpPr>
        <p:sp>
          <p:nvSpPr>
            <p:cNvPr name="Freeform 9" id="9"/>
            <p:cNvSpPr/>
            <p:nvPr/>
          </p:nvSpPr>
          <p:spPr>
            <a:xfrm flipH="false" flipV="false" rot="0">
              <a:off x="0" y="0"/>
              <a:ext cx="4032000" cy="4032000"/>
            </a:xfrm>
            <a:custGeom>
              <a:avLst/>
              <a:gdLst/>
              <a:ahLst/>
              <a:cxnLst/>
              <a:rect r="r" b="b" t="t" l="l"/>
              <a:pathLst>
                <a:path h="4032000" w="4032000">
                  <a:moveTo>
                    <a:pt x="0" y="0"/>
                  </a:moveTo>
                  <a:lnTo>
                    <a:pt x="4032000" y="0"/>
                  </a:lnTo>
                  <a:lnTo>
                    <a:pt x="4032000" y="4032000"/>
                  </a:lnTo>
                  <a:lnTo>
                    <a:pt x="0" y="4032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937691" y="1199813"/>
              <a:ext cx="2156619" cy="1403773"/>
            </a:xfrm>
            <a:prstGeom prst="rect">
              <a:avLst/>
            </a:prstGeom>
          </p:spPr>
          <p:txBody>
            <a:bodyPr anchor="t" rtlCol="false" tIns="0" lIns="0" bIns="0" rIns="0">
              <a:spAutoFit/>
            </a:bodyPr>
            <a:lstStyle/>
            <a:p>
              <a:pPr algn="ctr">
                <a:lnSpc>
                  <a:spcPts val="8119"/>
                </a:lnSpc>
              </a:pPr>
              <a:r>
                <a:rPr lang="en-US" sz="5799">
                  <a:solidFill>
                    <a:srgbClr val="000000"/>
                  </a:solidFill>
                  <a:latin typeface="Futura"/>
                  <a:ea typeface="Futura"/>
                  <a:cs typeface="Futura"/>
                  <a:sym typeface="Futura"/>
                </a:rPr>
                <a:t>AIAS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DAHQYSQ-tHM</dc:identifier>
  <dcterms:modified xsi:type="dcterms:W3CDTF">2011-08-01T06:04:30Z</dcterms:modified>
  <cp:revision>1</cp:revision>
  <dc:title>AI Assessment Scale 2.1 </dc:title>
</cp:coreProperties>
</file>